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476" r:id="rId2"/>
    <p:sldId id="486" r:id="rId3"/>
    <p:sldId id="444" r:id="rId4"/>
    <p:sldId id="485" r:id="rId5"/>
    <p:sldId id="475" r:id="rId6"/>
    <p:sldId id="503" r:id="rId7"/>
    <p:sldId id="445" r:id="rId8"/>
    <p:sldId id="478" r:id="rId9"/>
    <p:sldId id="463" r:id="rId10"/>
    <p:sldId id="465" r:id="rId11"/>
    <p:sldId id="487" r:id="rId12"/>
    <p:sldId id="480" r:id="rId13"/>
    <p:sldId id="482" r:id="rId14"/>
    <p:sldId id="483" r:id="rId15"/>
    <p:sldId id="493" r:id="rId16"/>
    <p:sldId id="496" r:id="rId17"/>
    <p:sldId id="498" r:id="rId18"/>
    <p:sldId id="499" r:id="rId19"/>
    <p:sldId id="500" r:id="rId20"/>
    <p:sldId id="466" r:id="rId21"/>
    <p:sldId id="495" r:id="rId22"/>
    <p:sldId id="501" r:id="rId23"/>
    <p:sldId id="502" r:id="rId24"/>
    <p:sldId id="488" r:id="rId25"/>
    <p:sldId id="450" r:id="rId26"/>
    <p:sldId id="489" r:id="rId27"/>
    <p:sldId id="490" r:id="rId28"/>
    <p:sldId id="491" r:id="rId29"/>
    <p:sldId id="492" r:id="rId30"/>
    <p:sldId id="494" r:id="rId31"/>
  </p:sldIdLst>
  <p:sldSz cx="9144000" cy="6858000" type="screen4x3"/>
  <p:notesSz cx="7315200" cy="96012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D670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5" d="100"/>
          <a:sy n="105" d="100"/>
        </p:scale>
        <p:origin x="40" y="8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4" Type="http://schemas.openxmlformats.org/officeDocument/2006/relationships/image" Target="../media/image13.wmf"/><Relationship Id="rId1" Type="http://schemas.openxmlformats.org/officeDocument/2006/relationships/image" Target="../media/image10.wmf"/><Relationship Id="rId2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Relationship Id="rId2" Type="http://schemas.openxmlformats.org/officeDocument/2006/relationships/image" Target="../media/image21.wmf"/><Relationship Id="rId3" Type="http://schemas.openxmlformats.org/officeDocument/2006/relationships/image" Target="../media/image2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Relationship Id="rId2" Type="http://schemas.openxmlformats.org/officeDocument/2006/relationships/image" Target="../media/image3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Relationship Id="rId2" Type="http://schemas.openxmlformats.org/officeDocument/2006/relationships/image" Target="../media/image7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Relationship Id="rId2" Type="http://schemas.openxmlformats.org/officeDocument/2006/relationships/image" Target="../media/image11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emf"/><Relationship Id="rId2" Type="http://schemas.openxmlformats.org/officeDocument/2006/relationships/image" Target="../media/image12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4A829FFA-228D-42A6-9720-EBDC50FE5CEC}" type="datetimeFigureOut">
              <a:rPr lang="en-GB"/>
              <a:pPr>
                <a:defRPr/>
              </a:pPr>
              <a:t>17/05/19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8888" y="720725"/>
            <a:ext cx="4797425" cy="3598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59300"/>
            <a:ext cx="5851525" cy="432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4339C89-B2B1-4554-9433-626D899B95C7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695229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3B71A4-8B32-4B8F-AF6A-1AE31B4BA01E}" type="datetime1">
              <a:rPr lang="en-US"/>
              <a:pPr>
                <a:defRPr/>
              </a:pPr>
              <a:t>17/05/19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821F3F-1F03-4470-8AD8-98467FAA7B4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3468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CB8F66-B2FE-4AB0-AD9E-1F441A93F3F1}" type="datetime1">
              <a:rPr lang="en-US"/>
              <a:pPr>
                <a:defRPr/>
              </a:pPr>
              <a:t>17/05/19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65E123-D80B-49D1-ADC1-DE2B6FA4382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5527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C99725-C6FA-47A9-9A62-653A50EC2474}" type="datetime1">
              <a:rPr lang="en-US"/>
              <a:pPr>
                <a:defRPr/>
              </a:pPr>
              <a:t>17/05/19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889B8B-C050-42F4-8789-E3618DC6DE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82593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901F58-EBBD-4ED0-B13C-1DDCFF52F037}" type="datetime1">
              <a:rPr lang="en-US"/>
              <a:pPr>
                <a:defRPr/>
              </a:pPr>
              <a:t>17/05/19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E811EF-1652-4646-8C89-65533D419D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3399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84E7A7-B4FF-41F9-8A6E-0C5164181C15}" type="datetime1">
              <a:rPr lang="en-US"/>
              <a:pPr>
                <a:defRPr/>
              </a:pPr>
              <a:t>17/05/19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81EFD8-AA14-4F95-AE42-4AF3C632354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4872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81E822-21D8-4A9E-A83B-4BC9CE8EB42E}" type="datetime1">
              <a:rPr lang="en-US"/>
              <a:pPr>
                <a:defRPr/>
              </a:pPr>
              <a:t>17/05/19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5AB127-7E63-4FE3-BB35-144DC63F2C4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60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84B8DE-D53B-4D9D-8E87-6D9C256752C6}" type="datetime1">
              <a:rPr lang="en-US"/>
              <a:pPr>
                <a:defRPr/>
              </a:pPr>
              <a:t>17/05/19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E43217-B3E9-4DF9-82E1-CD2A740C5FB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634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3E682-2B6F-47C4-A8B8-128EE1C5E79F}" type="datetime1">
              <a:rPr lang="en-US"/>
              <a:pPr>
                <a:defRPr/>
              </a:pPr>
              <a:t>17/05/19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2E83FC-4BA5-4CC0-A934-BE0BDDE45F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7611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01BED5-94A5-4AF9-8EB6-BE12B1FE7EE4}" type="datetime1">
              <a:rPr lang="en-US"/>
              <a:pPr>
                <a:defRPr/>
              </a:pPr>
              <a:t>17/05/19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FDBA70-0813-47B1-8BD7-EB4DD7502DC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1042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DCC4C4-DE48-469D-8108-FBAE43EAD6FB}" type="datetime1">
              <a:rPr lang="en-US"/>
              <a:pPr>
                <a:defRPr/>
              </a:pPr>
              <a:t>17/05/19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52C749-CB78-46C9-A8E7-3D240B5EB84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5787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651297-A76A-4C35-B330-C89112D1E7D8}" type="datetime1">
              <a:rPr lang="en-US"/>
              <a:pPr>
                <a:defRPr/>
              </a:pPr>
              <a:t>17/05/19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16AD8A-1060-4CC6-870E-A484D4A4A09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0480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8E7AEE-F5E1-4A0B-9292-B0539D36E93F}" type="datetime1">
              <a:rPr lang="en-US"/>
              <a:pPr>
                <a:defRPr/>
              </a:pPr>
              <a:t>17/05/19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A91A36-F052-4B2A-B55D-2845A10AD4E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8075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08AA8B-40D0-4F67-9864-A544F454544D}" type="datetime1">
              <a:rPr lang="en-US"/>
              <a:pPr>
                <a:defRPr/>
              </a:pPr>
              <a:t>17/05/19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79E97F-FC81-405E-9089-948DBBED36E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4052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717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54BA1D63-CD5B-453D-9E51-DAC1F4E3CB4F}" type="datetime1">
              <a:rPr lang="en-US"/>
              <a:pPr>
                <a:defRPr/>
              </a:pPr>
              <a:t>17/05/19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F528EC2C-6A2B-4AA7-969C-A27319602A5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oleObject" Target="../embeddings/oleObject10.bin"/><Relationship Id="rId5" Type="http://schemas.openxmlformats.org/officeDocument/2006/relationships/image" Target="../media/image33.wmf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gif"/><Relationship Id="rId5" Type="http://schemas.openxmlformats.org/officeDocument/2006/relationships/image" Target="../media/image40.png"/><Relationship Id="rId6" Type="http://schemas.openxmlformats.org/officeDocument/2006/relationships/oleObject" Target="../embeddings/oleObject11.bin"/><Relationship Id="rId7" Type="http://schemas.openxmlformats.org/officeDocument/2006/relationships/image" Target="../media/image37.emf"/><Relationship Id="rId8" Type="http://schemas.openxmlformats.org/officeDocument/2006/relationships/image" Target="../media/image41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4" Type="http://schemas.openxmlformats.org/officeDocument/2006/relationships/oleObject" Target="../embeddings/oleObject12.bin"/><Relationship Id="rId5" Type="http://schemas.openxmlformats.org/officeDocument/2006/relationships/image" Target="../media/image51.wmf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Relationship Id="rId11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jpeg"/><Relationship Id="rId5" Type="http://schemas.openxmlformats.org/officeDocument/2006/relationships/oleObject" Target="../embeddings/oleObject13.bin"/><Relationship Id="rId6" Type="http://schemas.openxmlformats.org/officeDocument/2006/relationships/image" Target="../media/image76.wmf"/><Relationship Id="rId7" Type="http://schemas.openxmlformats.org/officeDocument/2006/relationships/oleObject" Target="../embeddings/oleObject14.bin"/><Relationship Id="rId8" Type="http://schemas.openxmlformats.org/officeDocument/2006/relationships/image" Target="../media/image77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103/PhysRev.52.872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4" Type="http://schemas.openxmlformats.org/officeDocument/2006/relationships/image" Target="../media/image100.jpeg"/><Relationship Id="rId5" Type="http://schemas.openxmlformats.org/officeDocument/2006/relationships/image" Target="../media/image101.jpeg"/><Relationship Id="rId6" Type="http://schemas.openxmlformats.org/officeDocument/2006/relationships/image" Target="../media/image102.jpe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4" Type="http://schemas.openxmlformats.org/officeDocument/2006/relationships/image" Target="../media/image112.emf"/><Relationship Id="rId5" Type="http://schemas.openxmlformats.org/officeDocument/2006/relationships/oleObject" Target="../embeddings/oleObject16.bin"/><Relationship Id="rId6" Type="http://schemas.openxmlformats.org/officeDocument/2006/relationships/image" Target="../media/image113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jpeg"/><Relationship Id="rId12" Type="http://schemas.openxmlformats.org/officeDocument/2006/relationships/image" Target="../media/image15.gi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.bin"/><Relationship Id="rId4" Type="http://schemas.openxmlformats.org/officeDocument/2006/relationships/image" Target="../media/image10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1.w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12.w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13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4" Type="http://schemas.openxmlformats.org/officeDocument/2006/relationships/image" Target="../media/image125.emf"/><Relationship Id="rId5" Type="http://schemas.openxmlformats.org/officeDocument/2006/relationships/image" Target="../media/image127.png"/><Relationship Id="rId6" Type="http://schemas.openxmlformats.org/officeDocument/2006/relationships/oleObject" Target="../embeddings/oleObject18.bin"/><Relationship Id="rId7" Type="http://schemas.openxmlformats.org/officeDocument/2006/relationships/image" Target="../media/image126.w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oleObject" Target="../embeddings/oleObject5.bin"/><Relationship Id="rId5" Type="http://schemas.openxmlformats.org/officeDocument/2006/relationships/image" Target="../media/image20.wmf"/><Relationship Id="rId6" Type="http://schemas.openxmlformats.org/officeDocument/2006/relationships/oleObject" Target="../embeddings/oleObject6.bin"/><Relationship Id="rId7" Type="http://schemas.openxmlformats.org/officeDocument/2006/relationships/image" Target="../media/image21.wmf"/><Relationship Id="rId8" Type="http://schemas.openxmlformats.org/officeDocument/2006/relationships/oleObject" Target="../embeddings/oleObject7.bin"/><Relationship Id="rId9" Type="http://schemas.openxmlformats.org/officeDocument/2006/relationships/image" Target="../media/image22.wmf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oleObject" Target="../embeddings/oleObject8.bin"/><Relationship Id="rId5" Type="http://schemas.openxmlformats.org/officeDocument/2006/relationships/image" Target="../media/image30.wmf"/><Relationship Id="rId6" Type="http://schemas.openxmlformats.org/officeDocument/2006/relationships/oleObject" Target="../embeddings/oleObject9.bin"/><Relationship Id="rId7" Type="http://schemas.openxmlformats.org/officeDocument/2006/relationships/image" Target="../media/image31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Synchrotron 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015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4"/>
          <p:cNvSpPr>
            <a:spLocks noGrp="1"/>
          </p:cNvSpPr>
          <p:nvPr>
            <p:ph type="title"/>
          </p:nvPr>
        </p:nvSpPr>
        <p:spPr>
          <a:xfrm>
            <a:off x="553835" y="-181167"/>
            <a:ext cx="8475663" cy="1628967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Mirrors</a:t>
            </a:r>
            <a:br>
              <a:rPr lang="en-US" altLang="en-US" dirty="0" smtClean="0">
                <a:ea typeface="ＭＳ Ｐゴシック" panose="020B0600070205080204" pitchFamily="34" charset="-128"/>
              </a:rPr>
            </a:br>
            <a:r>
              <a:rPr lang="en-US" altLang="en-US" sz="3600" dirty="0" smtClean="0">
                <a:ea typeface="ＭＳ Ｐゴシック" panose="020B0600070205080204" pitchFamily="34" charset="-128"/>
              </a:rPr>
              <a:t>Geometrical model        Physical model</a:t>
            </a:r>
            <a:br>
              <a:rPr lang="en-US" altLang="en-US" sz="3600" dirty="0" smtClean="0">
                <a:ea typeface="ＭＳ Ｐゴシック" panose="020B0600070205080204" pitchFamily="34" charset="-128"/>
              </a:rPr>
            </a:br>
            <a:r>
              <a:rPr lang="en-US" altLang="en-US" sz="2400" dirty="0" smtClean="0">
                <a:ea typeface="ＭＳ Ｐゴシック" panose="020B0600070205080204" pitchFamily="34" charset="-128"/>
              </a:rPr>
              <a:t>Specular reflection                                  Fresnel formulas</a:t>
            </a:r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  <p:pic>
        <p:nvPicPr>
          <p:cNvPr id="6148" name="Picture 6" descr="400px-ReflectI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87500"/>
            <a:ext cx="3810000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Rectangle 10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6152" name="Rectangle 14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6153" name="Rectangle 16"/>
          <p:cNvSpPr>
            <a:spLocks noChangeArrowheads="1"/>
          </p:cNvSpPr>
          <p:nvPr/>
        </p:nvSpPr>
        <p:spPr bwMode="auto">
          <a:xfrm>
            <a:off x="0" y="3176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graphicFrame>
        <p:nvGraphicFramePr>
          <p:cNvPr id="6146" name="Object 15"/>
          <p:cNvGraphicFramePr>
            <a:graphicFrameLocks noChangeAspect="1"/>
          </p:cNvGraphicFramePr>
          <p:nvPr/>
        </p:nvGraphicFramePr>
        <p:xfrm>
          <a:off x="4548188" y="2760663"/>
          <a:ext cx="4595812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5" name="Equation" r:id="rId4" imgW="2997000" imgH="507960" progId="Equation.DSMT4">
                  <p:embed/>
                </p:oleObj>
              </mc:Choice>
              <mc:Fallback>
                <p:oleObj name="Equation" r:id="rId4" imgW="2997000" imgH="50796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8188" y="2760663"/>
                        <a:ext cx="4595812" cy="77470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553835" y="4391318"/>
            <a:ext cx="3700463" cy="2062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6155" name="TextBox 12"/>
          <p:cNvSpPr txBox="1">
            <a:spLocks noChangeArrowheads="1"/>
          </p:cNvSpPr>
          <p:nvPr/>
        </p:nvSpPr>
        <p:spPr bwMode="auto">
          <a:xfrm>
            <a:off x="4894263" y="1447800"/>
            <a:ext cx="4038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/>
              <a:t>Fresnel equations give the reflectivity as a function of angle and photon energy. As a consequence, one gets the critical angle: </a:t>
            </a:r>
            <a:endParaRPr lang="en-GB" altLang="en-US" dirty="0"/>
          </a:p>
        </p:txBody>
      </p:sp>
      <p:pic>
        <p:nvPicPr>
          <p:cNvPr id="6156" name="Picture 18" descr="\mathbf{\hat{d}}_\mathrm{s} = 2 \left(\mathbf{\hat{d}}_\mathrm{n} \cdot \mathbf{\hat{d}}_\mathrm{i}\right) \mathbf{\hat{d}}_\mathrm{n} - \mathbf{\hat{d}}_\mathrm{i},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4495800"/>
            <a:ext cx="3700463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6842" y="3535363"/>
            <a:ext cx="4562656" cy="29418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46533" y="4169333"/>
            <a:ext cx="579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Si</a:t>
            </a:r>
            <a:endParaRPr lang="en-US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Lenses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24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583668" y="4113076"/>
            <a:ext cx="2916324" cy="14041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5" y="89756"/>
            <a:ext cx="8229600" cy="1143000"/>
          </a:xfrm>
        </p:spPr>
        <p:txBody>
          <a:bodyPr/>
          <a:lstStyle/>
          <a:p>
            <a:r>
              <a:rPr lang="en-US" dirty="0" smtClean="0"/>
              <a:t>LENS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12</a:t>
            </a:fld>
            <a:endParaRPr lang="fr-FR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304015" y="1653843"/>
            <a:ext cx="0" cy="151224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043608" y="1232756"/>
            <a:ext cx="3243808" cy="14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43808" y="83671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319972" y="1232756"/>
            <a:ext cx="332839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940152" y="83671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115616" y="2456892"/>
            <a:ext cx="64447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115616" y="1880828"/>
            <a:ext cx="3204356" cy="5760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4283968" y="1880828"/>
            <a:ext cx="2772308" cy="5760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151620" y="2456892"/>
            <a:ext cx="3168352" cy="1800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283968" y="2456892"/>
            <a:ext cx="2736304" cy="1800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7" name="Picture 5" descr="C:\Users\srio\Downloads\CodeCogsEqn (1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71900" y="3248980"/>
            <a:ext cx="1485900" cy="714375"/>
          </a:xfrm>
          <a:prstGeom prst="rect">
            <a:avLst/>
          </a:prstGeom>
          <a:noFill/>
        </p:spPr>
      </p:pic>
      <p:sp>
        <p:nvSpPr>
          <p:cNvPr id="31" name="Freeform 30"/>
          <p:cNvSpPr/>
          <p:nvPr/>
        </p:nvSpPr>
        <p:spPr>
          <a:xfrm rot="5400000">
            <a:off x="1247579" y="4413161"/>
            <a:ext cx="1376238" cy="776068"/>
          </a:xfrm>
          <a:custGeom>
            <a:avLst/>
            <a:gdLst>
              <a:gd name="connsiteX0" fmla="*/ 0 w 2757267"/>
              <a:gd name="connsiteY0" fmla="*/ 776068 h 776068"/>
              <a:gd name="connsiteX1" fmla="*/ 1378633 w 2757267"/>
              <a:gd name="connsiteY1" fmla="*/ 2345 h 776068"/>
              <a:gd name="connsiteX2" fmla="*/ 2757267 w 2757267"/>
              <a:gd name="connsiteY2" fmla="*/ 762000 h 776068"/>
              <a:gd name="connsiteX3" fmla="*/ 2757267 w 2757267"/>
              <a:gd name="connsiteY3" fmla="*/ 762000 h 776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7267" h="776068">
                <a:moveTo>
                  <a:pt x="0" y="776068"/>
                </a:moveTo>
                <a:cubicBezTo>
                  <a:pt x="459544" y="390379"/>
                  <a:pt x="919089" y="4690"/>
                  <a:pt x="1378633" y="2345"/>
                </a:cubicBezTo>
                <a:cubicBezTo>
                  <a:pt x="1838177" y="0"/>
                  <a:pt x="2757267" y="762000"/>
                  <a:pt x="2757267" y="762000"/>
                </a:cubicBezTo>
                <a:lnTo>
                  <a:pt x="2757267" y="762000"/>
                </a:lnTo>
              </a:path>
            </a:pathLst>
          </a:cu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2375756" y="4077072"/>
            <a:ext cx="2484276" cy="147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323528" y="4797152"/>
            <a:ext cx="3888432" cy="720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359532" y="4473116"/>
            <a:ext cx="1728192" cy="3960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123728" y="4473116"/>
            <a:ext cx="2016224" cy="3240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99" name="AutoShape 7" descr="n_1\cdot\sin(\theta_1)=n_2\cdot\sin(\theta_2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3801" name="AutoShape 9" descr="n_1\cdot\sin(\theta_1)=n_2\cdot\sin(\theta_2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3803" name="AutoShape 11" descr="n_1\cdot\sin(\theta_1)=n_2\cdot\sin(\theta_2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3805" name="Picture 13" descr="https://latex.codecogs.com/gif.latex?%5Cdpi%7B150%7D%20%5Csin%5Ctheta_1%20%3D%20%281-%5Cdelta%29%20%5Csin%5Ctheta_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3608" y="5553236"/>
            <a:ext cx="2076450" cy="238125"/>
          </a:xfrm>
          <a:prstGeom prst="rect">
            <a:avLst/>
          </a:prstGeom>
          <a:noFill/>
        </p:spPr>
      </p:pic>
      <p:pic>
        <p:nvPicPr>
          <p:cNvPr id="33808" name="Picture 16" descr="https://www.latex4technics.com/l4ttemp/w9vwfe.png?149025823417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5516" y="5805264"/>
            <a:ext cx="4248150" cy="561975"/>
          </a:xfrm>
          <a:prstGeom prst="rect">
            <a:avLst/>
          </a:prstGeom>
          <a:noFill/>
        </p:spPr>
      </p:pic>
      <p:graphicFrame>
        <p:nvGraphicFramePr>
          <p:cNvPr id="33809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3994784"/>
              </p:ext>
            </p:extLst>
          </p:nvPr>
        </p:nvGraphicFramePr>
        <p:xfrm>
          <a:off x="6174444" y="5855895"/>
          <a:ext cx="1385888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4" name="Equation" r:id="rId6" imgW="676440" imgH="383760" progId="Equation.DSMT4">
                  <p:embed/>
                </p:oleObj>
              </mc:Choice>
              <mc:Fallback>
                <p:oleObj name="Equation" r:id="rId6" imgW="676440" imgH="3837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4444" y="5855895"/>
                        <a:ext cx="1385888" cy="792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Image 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34266" y="4024349"/>
            <a:ext cx="2972012" cy="180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492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4051"/>
            <a:ext cx="9000773" cy="1480220"/>
          </a:xfrm>
        </p:spPr>
        <p:txBody>
          <a:bodyPr/>
          <a:lstStyle/>
          <a:p>
            <a:r>
              <a:rPr lang="en-US" sz="3600" dirty="0" smtClean="0"/>
              <a:t>CRL </a:t>
            </a:r>
            <a:r>
              <a:rPr lang="en-US" sz="3600" dirty="0"/>
              <a:t>(COMPOUND </a:t>
            </a:r>
            <a:r>
              <a:rPr lang="en-US" sz="3600" dirty="0" smtClean="0"/>
              <a:t>REFRACTIVE LENSES</a:t>
            </a:r>
            <a:r>
              <a:rPr lang="en-US" sz="3600" dirty="0"/>
              <a:t>)</a:t>
            </a:r>
            <a:br>
              <a:rPr lang="en-US" sz="3600" dirty="0"/>
            </a:br>
            <a:r>
              <a:rPr lang="en-US" sz="3600" dirty="0" smtClean="0"/>
              <a:t>= replicate N lenses</a:t>
            </a:r>
            <a:br>
              <a:rPr lang="en-US" sz="3600" dirty="0" smtClean="0"/>
            </a:br>
            <a:endParaRPr lang="en-GB" sz="3600" dirty="0"/>
          </a:p>
        </p:txBody>
      </p:sp>
      <p:pic>
        <p:nvPicPr>
          <p:cNvPr id="37890" name="Picture 2" descr="N:\scisoft\XRayOptics\OASYS_VE_RNICE8\shadowOui\orangecontrib\shadow\widgets\compound_optical_elements\icons\cr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71900" y="1514821"/>
            <a:ext cx="2520280" cy="2520280"/>
          </a:xfrm>
          <a:prstGeom prst="rect">
            <a:avLst/>
          </a:prstGeom>
          <a:noFill/>
        </p:spPr>
      </p:pic>
      <p:pic>
        <p:nvPicPr>
          <p:cNvPr id="37891" name="Picture 3" descr="N:\scisoft\XRayOptics\OASYS_VE_RNICE8\shadowOui\orangecontrib\shadow\widgets\compound_optical_elements\icons\le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5716" y="2018877"/>
            <a:ext cx="1524000" cy="1524000"/>
          </a:xfrm>
          <a:prstGeom prst="rect">
            <a:avLst/>
          </a:prstGeom>
          <a:noFill/>
        </p:spPr>
      </p:pic>
      <p:pic>
        <p:nvPicPr>
          <p:cNvPr id="37892" name="Picture 4" descr="N:\scisoft\XRayOptics\OASYS_VE_RNICE8\shadowOui\orangecontrib\shadow\widgets\compound_optical_elements\icons\le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3548" y="2018877"/>
            <a:ext cx="1524000" cy="1524000"/>
          </a:xfrm>
          <a:prstGeom prst="rect">
            <a:avLst/>
          </a:prstGeom>
          <a:noFill/>
        </p:spPr>
      </p:pic>
      <p:pic>
        <p:nvPicPr>
          <p:cNvPr id="37893" name="Picture 5" descr="N:\scisoft\XRayOptics\OASYS_VE_RNICE8\shadowOui\orangecontrib\shadow\widgets\compound_optical_elements\icons\transfocato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2240" y="1838857"/>
            <a:ext cx="1872208" cy="1872208"/>
          </a:xfrm>
          <a:prstGeom prst="rect">
            <a:avLst/>
          </a:prstGeom>
          <a:noFill/>
        </p:spPr>
      </p:pic>
      <p:pic>
        <p:nvPicPr>
          <p:cNvPr id="37895" name="Picture 7" descr="https://www.latex4technics.com/l4ttemp/w9vwfe.png?149026245525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5576" y="3567049"/>
            <a:ext cx="676275" cy="495301"/>
          </a:xfrm>
          <a:prstGeom prst="rect">
            <a:avLst/>
          </a:prstGeom>
          <a:noFill/>
        </p:spPr>
      </p:pic>
      <p:pic>
        <p:nvPicPr>
          <p:cNvPr id="37897" name="Picture 9" descr="https://www.latex4technics.com/l4ttemp/w9vwfe.png?149026251094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67744" y="3531045"/>
            <a:ext cx="742950" cy="495301"/>
          </a:xfrm>
          <a:prstGeom prst="rect">
            <a:avLst/>
          </a:prstGeom>
          <a:noFill/>
        </p:spPr>
      </p:pic>
      <p:pic>
        <p:nvPicPr>
          <p:cNvPr id="37899" name="Picture 11" descr="https://www.latex4technics.com/l4ttemp/w9vwfe.png?149026263100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19972" y="3531045"/>
            <a:ext cx="942975" cy="495301"/>
          </a:xfrm>
          <a:prstGeom prst="rect">
            <a:avLst/>
          </a:prstGeom>
          <a:noFill/>
        </p:spPr>
      </p:pic>
      <p:pic>
        <p:nvPicPr>
          <p:cNvPr id="37901" name="Picture 13" descr="https://www.latex4technics.com/l4ttemp/w9vwfe.png?149026272717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660232" y="3567049"/>
            <a:ext cx="1847850" cy="514351"/>
          </a:xfrm>
          <a:prstGeom prst="rect">
            <a:avLst/>
          </a:prstGeom>
          <a:noFill/>
        </p:spPr>
      </p:pic>
      <p:sp>
        <p:nvSpPr>
          <p:cNvPr id="63" name="TextBox 62"/>
          <p:cNvSpPr txBox="1"/>
          <p:nvPr/>
        </p:nvSpPr>
        <p:spPr>
          <a:xfrm>
            <a:off x="0" y="1622833"/>
            <a:ext cx="176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Single interface</a:t>
            </a:r>
            <a:endParaRPr lang="en-GB" dirty="0"/>
          </a:p>
        </p:txBody>
      </p:sp>
      <p:sp>
        <p:nvSpPr>
          <p:cNvPr id="64" name="TextBox 63"/>
          <p:cNvSpPr txBox="1"/>
          <p:nvPr/>
        </p:nvSpPr>
        <p:spPr>
          <a:xfrm>
            <a:off x="2267744" y="1586829"/>
            <a:ext cx="10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Lens </a:t>
            </a:r>
            <a:endParaRPr lang="en-GB" dirty="0"/>
          </a:p>
        </p:txBody>
      </p:sp>
      <p:sp>
        <p:nvSpPr>
          <p:cNvPr id="65" name="TextBox 64"/>
          <p:cNvSpPr txBox="1"/>
          <p:nvPr/>
        </p:nvSpPr>
        <p:spPr>
          <a:xfrm>
            <a:off x="3671900" y="1442813"/>
            <a:ext cx="2556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Compound Refractive Lens (CRL)</a:t>
            </a:r>
            <a:endParaRPr lang="en-GB" dirty="0"/>
          </a:p>
        </p:txBody>
      </p:sp>
      <p:sp>
        <p:nvSpPr>
          <p:cNvPr id="66" name="TextBox 65"/>
          <p:cNvSpPr txBox="1"/>
          <p:nvPr/>
        </p:nvSpPr>
        <p:spPr>
          <a:xfrm>
            <a:off x="6840252" y="1586829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Transfocator</a:t>
            </a:r>
            <a:endParaRPr lang="en-GB" dirty="0"/>
          </a:p>
        </p:txBody>
      </p:sp>
      <p:sp>
        <p:nvSpPr>
          <p:cNvPr id="67" name="TextBox 66"/>
          <p:cNvSpPr txBox="1"/>
          <p:nvPr/>
        </p:nvSpPr>
        <p:spPr>
          <a:xfrm>
            <a:off x="1259632" y="4575161"/>
            <a:ext cx="6840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b="1" dirty="0" smtClean="0">
                <a:solidFill>
                  <a:srgbClr val="000090"/>
                </a:solidFill>
              </a:rPr>
              <a:t>1996 Experimental demonstration of CRL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90"/>
                </a:solidFill>
              </a:rPr>
              <a:t>A. </a:t>
            </a:r>
            <a:r>
              <a:rPr lang="en-GB" dirty="0" err="1" smtClean="0">
                <a:solidFill>
                  <a:srgbClr val="000090"/>
                </a:solidFill>
              </a:rPr>
              <a:t>Snigirev</a:t>
            </a:r>
            <a:r>
              <a:rPr lang="en-GB" dirty="0" smtClean="0">
                <a:solidFill>
                  <a:srgbClr val="000090"/>
                </a:solidFill>
              </a:rPr>
              <a:t> </a:t>
            </a:r>
            <a:r>
              <a:rPr lang="en-GB" i="1" dirty="0" smtClean="0">
                <a:solidFill>
                  <a:srgbClr val="000090"/>
                </a:solidFill>
              </a:rPr>
              <a:t>et al </a:t>
            </a:r>
            <a:r>
              <a:rPr lang="en-GB" dirty="0" smtClean="0">
                <a:solidFill>
                  <a:srgbClr val="000090"/>
                </a:solidFill>
              </a:rPr>
              <a:t>Nature 384 (1996) 49</a:t>
            </a:r>
          </a:p>
          <a:p>
            <a:pPr lvl="0"/>
            <a:endParaRPr lang="en-GB" b="1" dirty="0" smtClean="0">
              <a:solidFill>
                <a:srgbClr val="000090"/>
              </a:solidFill>
            </a:endParaRPr>
          </a:p>
          <a:p>
            <a:pPr lvl="0"/>
            <a:r>
              <a:rPr lang="en-GB" b="1" dirty="0" smtClean="0">
                <a:solidFill>
                  <a:srgbClr val="000090"/>
                </a:solidFill>
              </a:rPr>
              <a:t>2011 </a:t>
            </a:r>
            <a:r>
              <a:rPr lang="en-GB" b="1" dirty="0" err="1" smtClean="0">
                <a:solidFill>
                  <a:srgbClr val="000090"/>
                </a:solidFill>
              </a:rPr>
              <a:t>Transfocator</a:t>
            </a:r>
            <a:endParaRPr lang="en-GB" b="1" dirty="0" smtClean="0">
              <a:solidFill>
                <a:srgbClr val="00009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259632" y="2270905"/>
            <a:ext cx="1044116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010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DEMAGNIFICATION with SINGLE LENSES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960948"/>
            <a:ext cx="8236800" cy="2879720"/>
          </a:xfrm>
        </p:spPr>
        <p:txBody>
          <a:bodyPr/>
          <a:lstStyle/>
          <a:p>
            <a:pPr marL="342900" indent="-342900">
              <a:buAutoNum type="arabicParenR"/>
            </a:pPr>
            <a:r>
              <a:rPr lang="en-US" sz="2000" dirty="0" smtClean="0">
                <a:solidFill>
                  <a:schemeClr val="tx1"/>
                </a:solidFill>
              </a:rPr>
              <a:t>When illuminating with coherent light, reducing acceptance decreases N.A. therefore increases coherent diffraction ~0.61 </a:t>
            </a:r>
            <a:r>
              <a:rPr lang="en-US" sz="2000" dirty="0" smtClean="0">
                <a:solidFill>
                  <a:schemeClr val="tx1"/>
                </a:solidFill>
                <a:latin typeface="Symbol" pitchFamily="18" charset="2"/>
              </a:rPr>
              <a:t>l</a:t>
            </a:r>
            <a:r>
              <a:rPr lang="en-US" sz="2000" dirty="0" smtClean="0">
                <a:solidFill>
                  <a:schemeClr val="tx1"/>
                </a:solidFill>
              </a:rPr>
              <a:t>/ (h/q)</a:t>
            </a:r>
          </a:p>
          <a:p>
            <a:pPr marL="342900" indent="-342900">
              <a:buAutoNum type="arabicParenR"/>
            </a:pPr>
            <a:r>
              <a:rPr lang="en-US" sz="2000" dirty="0" smtClean="0">
                <a:solidFill>
                  <a:schemeClr val="tx1"/>
                </a:solidFill>
              </a:rPr>
              <a:t>The rays become very grazing to there is total reflection. Not a limitation for </a:t>
            </a:r>
            <a:r>
              <a:rPr lang="en-US" sz="2000" dirty="0" err="1" smtClean="0">
                <a:solidFill>
                  <a:schemeClr val="tx1"/>
                </a:solidFill>
              </a:rPr>
              <a:t>kinoform</a:t>
            </a:r>
            <a:r>
              <a:rPr lang="en-US" sz="2000" dirty="0" smtClean="0">
                <a:solidFill>
                  <a:schemeClr val="tx1"/>
                </a:solidFill>
              </a:rPr>
              <a:t> lenses (</a:t>
            </a:r>
            <a:r>
              <a:rPr lang="en-GB" sz="2000" dirty="0" smtClean="0">
                <a:solidFill>
                  <a:schemeClr val="tx1"/>
                </a:solidFill>
              </a:rPr>
              <a:t>K. Evans-</a:t>
            </a:r>
            <a:r>
              <a:rPr lang="en-GB" sz="2000" dirty="0" err="1" smtClean="0">
                <a:solidFill>
                  <a:schemeClr val="tx1"/>
                </a:solidFill>
              </a:rPr>
              <a:t>Lutterodt</a:t>
            </a:r>
            <a:r>
              <a:rPr lang="en-GB" sz="2000" dirty="0" smtClean="0">
                <a:solidFill>
                  <a:schemeClr val="tx1"/>
                </a:solidFill>
              </a:rPr>
              <a:t> </a:t>
            </a:r>
            <a:r>
              <a:rPr lang="en-GB" sz="2000" i="1" dirty="0" smtClean="0">
                <a:solidFill>
                  <a:schemeClr val="tx1"/>
                </a:solidFill>
              </a:rPr>
              <a:t>et al </a:t>
            </a:r>
            <a:r>
              <a:rPr lang="en-GB" sz="2000" dirty="0" smtClean="0">
                <a:solidFill>
                  <a:schemeClr val="tx1"/>
                </a:solidFill>
              </a:rPr>
              <a:t>Phys. Rev. </a:t>
            </a:r>
            <a:r>
              <a:rPr lang="en-GB" sz="2000" dirty="0" err="1" smtClean="0">
                <a:solidFill>
                  <a:schemeClr val="tx1"/>
                </a:solidFill>
              </a:rPr>
              <a:t>Lett</a:t>
            </a:r>
            <a:r>
              <a:rPr lang="en-GB" sz="2000" dirty="0" smtClean="0">
                <a:solidFill>
                  <a:schemeClr val="tx1"/>
                </a:solidFill>
              </a:rPr>
              <a:t>. 99 (2007)). For standard lenses one can reverse the lens.</a:t>
            </a:r>
          </a:p>
          <a:p>
            <a:pPr marL="342900" indent="-342900">
              <a:buAutoNum type="arabicParenR"/>
            </a:pPr>
            <a:r>
              <a:rPr lang="en-US" sz="2000" dirty="0" smtClean="0">
                <a:solidFill>
                  <a:schemeClr val="tx1"/>
                </a:solidFill>
              </a:rPr>
              <a:t>There is a lot of absorption =&gt; remove material and convert it to a Fresnel lens (</a:t>
            </a:r>
            <a:r>
              <a:rPr lang="en-GB" sz="2000" dirty="0" smtClean="0">
                <a:solidFill>
                  <a:schemeClr val="tx1"/>
                </a:solidFill>
              </a:rPr>
              <a:t>W. </a:t>
            </a:r>
            <a:r>
              <a:rPr lang="en-GB" sz="2000" dirty="0" err="1" smtClean="0">
                <a:solidFill>
                  <a:schemeClr val="tx1"/>
                </a:solidFill>
              </a:rPr>
              <a:t>Jark</a:t>
            </a:r>
            <a:r>
              <a:rPr lang="en-GB" sz="2000" dirty="0" smtClean="0">
                <a:solidFill>
                  <a:schemeClr val="tx1"/>
                </a:solidFill>
              </a:rPr>
              <a:t> </a:t>
            </a:r>
            <a:r>
              <a:rPr lang="en-GB" sz="2000" i="1" dirty="0" smtClean="0">
                <a:solidFill>
                  <a:schemeClr val="tx1"/>
                </a:solidFill>
              </a:rPr>
              <a:t>et al </a:t>
            </a:r>
            <a:r>
              <a:rPr lang="en-GB" sz="2000" dirty="0" smtClean="0">
                <a:solidFill>
                  <a:schemeClr val="tx1"/>
                </a:solidFill>
              </a:rPr>
              <a:t>J. </a:t>
            </a:r>
            <a:r>
              <a:rPr lang="en-GB" sz="2000" dirty="0" err="1" smtClean="0">
                <a:solidFill>
                  <a:schemeClr val="tx1"/>
                </a:solidFill>
              </a:rPr>
              <a:t>Synchr</a:t>
            </a:r>
            <a:r>
              <a:rPr lang="en-GB" sz="2000" dirty="0" smtClean="0">
                <a:solidFill>
                  <a:schemeClr val="tx1"/>
                </a:solidFill>
              </a:rPr>
              <a:t>. Rad.  13 (2006))</a:t>
            </a:r>
          </a:p>
          <a:p>
            <a:pPr marL="342900" indent="-342900">
              <a:buAutoNum type="arabicParenR"/>
            </a:pPr>
            <a:r>
              <a:rPr lang="en-US" sz="2000" dirty="0" smtClean="0"/>
              <a:t>Use the lens shape adapted for your needs</a:t>
            </a:r>
            <a:endParaRPr lang="en-GB" sz="2000" dirty="0" smtClean="0"/>
          </a:p>
          <a:p>
            <a:pPr lvl="0"/>
            <a:endParaRPr lang="en-US" dirty="0" smtClean="0">
              <a:solidFill>
                <a:srgbClr val="000090"/>
              </a:solidFill>
            </a:endParaRPr>
          </a:p>
          <a:p>
            <a:pPr lvl="0"/>
            <a:endParaRPr lang="en-GB" dirty="0" smtClean="0">
              <a:solidFill>
                <a:srgbClr val="000090"/>
              </a:solidFill>
            </a:endParaRPr>
          </a:p>
          <a:p>
            <a:pPr marL="342900" indent="-342900">
              <a:buAutoNum type="arabicParenR"/>
            </a:pPr>
            <a:endParaRPr lang="en-US" dirty="0" smtClean="0"/>
          </a:p>
          <a:p>
            <a:pPr marL="342900" indent="-342900">
              <a:buAutoNum type="arabicParenR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dirty="0" smtClean="0"/>
              <a:t>20170324  srio@esrf.eu</a:t>
            </a:r>
            <a:endParaRPr lang="fr-FR" dirty="0"/>
          </a:p>
        </p:txBody>
      </p:sp>
      <p:grpSp>
        <p:nvGrpSpPr>
          <p:cNvPr id="33" name="Group 66"/>
          <p:cNvGrpSpPr>
            <a:grpSpLocks/>
          </p:cNvGrpSpPr>
          <p:nvPr/>
        </p:nvGrpSpPr>
        <p:grpSpPr bwMode="auto">
          <a:xfrm>
            <a:off x="1024282" y="764704"/>
            <a:ext cx="2575609" cy="1351060"/>
            <a:chOff x="5657" y="6725"/>
            <a:chExt cx="4182" cy="2194"/>
          </a:xfrm>
        </p:grpSpPr>
        <p:grpSp>
          <p:nvGrpSpPr>
            <p:cNvPr id="34" name="Group 67"/>
            <p:cNvGrpSpPr>
              <a:grpSpLocks/>
            </p:cNvGrpSpPr>
            <p:nvPr/>
          </p:nvGrpSpPr>
          <p:grpSpPr bwMode="auto">
            <a:xfrm>
              <a:off x="5714" y="6725"/>
              <a:ext cx="4125" cy="2194"/>
              <a:chOff x="2535" y="6787"/>
              <a:chExt cx="4125" cy="2194"/>
            </a:xfrm>
          </p:grpSpPr>
          <p:sp>
            <p:nvSpPr>
              <p:cNvPr id="44" name="Rectangle 68"/>
              <p:cNvSpPr>
                <a:spLocks noChangeAspect="1" noChangeArrowheads="1"/>
              </p:cNvSpPr>
              <p:nvPr/>
            </p:nvSpPr>
            <p:spPr bwMode="auto">
              <a:xfrm>
                <a:off x="2535" y="6787"/>
                <a:ext cx="3341" cy="2194"/>
              </a:xfrm>
              <a:prstGeom prst="rect">
                <a:avLst/>
              </a:prstGeom>
              <a:solidFill>
                <a:srgbClr val="F2F2F2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18900000" lon="0" rev="0"/>
                </a:camera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F2F2F2"/>
                </a:extrusion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flatTx/>
              </a:bodyPr>
              <a:lstStyle/>
              <a:p>
                <a:endParaRPr lang="en-GB" sz="2200" i="1">
                  <a:latin typeface="Caldara"/>
                </a:endParaRPr>
              </a:p>
            </p:txBody>
          </p:sp>
          <p:grpSp>
            <p:nvGrpSpPr>
              <p:cNvPr id="46" name="Group 69"/>
              <p:cNvGrpSpPr>
                <a:grpSpLocks noChangeAspect="1"/>
              </p:cNvGrpSpPr>
              <p:nvPr/>
            </p:nvGrpSpPr>
            <p:grpSpPr bwMode="auto">
              <a:xfrm>
                <a:off x="2957" y="7240"/>
                <a:ext cx="2047" cy="1045"/>
                <a:chOff x="2581" y="3683"/>
                <a:chExt cx="3206" cy="1637"/>
              </a:xfrm>
            </p:grpSpPr>
            <p:sp>
              <p:nvSpPr>
                <p:cNvPr id="78" name="Freeform 70"/>
                <p:cNvSpPr>
                  <a:spLocks noChangeAspect="1"/>
                </p:cNvSpPr>
                <p:nvPr/>
              </p:nvSpPr>
              <p:spPr bwMode="auto">
                <a:xfrm rot="213081">
                  <a:off x="2581" y="3980"/>
                  <a:ext cx="787" cy="944"/>
                </a:xfrm>
                <a:custGeom>
                  <a:avLst/>
                  <a:gdLst/>
                  <a:ahLst/>
                  <a:cxnLst>
                    <a:cxn ang="0">
                      <a:pos x="1298" y="0"/>
                    </a:cxn>
                    <a:cxn ang="0">
                      <a:pos x="0" y="0"/>
                    </a:cxn>
                    <a:cxn ang="0">
                      <a:pos x="0" y="2006"/>
                    </a:cxn>
                    <a:cxn ang="0">
                      <a:pos x="1291" y="2006"/>
                    </a:cxn>
                    <a:cxn ang="0">
                      <a:pos x="878" y="1800"/>
                    </a:cxn>
                    <a:cxn ang="0">
                      <a:pos x="556" y="1589"/>
                    </a:cxn>
                    <a:cxn ang="0">
                      <a:pos x="295" y="1351"/>
                    </a:cxn>
                    <a:cxn ang="0">
                      <a:pos x="193" y="1173"/>
                    </a:cxn>
                    <a:cxn ang="0">
                      <a:pos x="172" y="995"/>
                    </a:cxn>
                    <a:cxn ang="0">
                      <a:pos x="237" y="731"/>
                    </a:cxn>
                    <a:cxn ang="0">
                      <a:pos x="372" y="567"/>
                    </a:cxn>
                    <a:cxn ang="0">
                      <a:pos x="555" y="406"/>
                    </a:cxn>
                    <a:cxn ang="0">
                      <a:pos x="890" y="196"/>
                    </a:cxn>
                    <a:cxn ang="0">
                      <a:pos x="1298" y="0"/>
                    </a:cxn>
                  </a:cxnLst>
                  <a:rect l="0" t="0" r="r" b="b"/>
                  <a:pathLst>
                    <a:path w="1298" h="2006">
                      <a:moveTo>
                        <a:pt x="1298" y="0"/>
                      </a:moveTo>
                      <a:lnTo>
                        <a:pt x="0" y="0"/>
                      </a:lnTo>
                      <a:lnTo>
                        <a:pt x="0" y="2006"/>
                      </a:lnTo>
                      <a:lnTo>
                        <a:pt x="1291" y="2006"/>
                      </a:lnTo>
                      <a:lnTo>
                        <a:pt x="878" y="1800"/>
                      </a:lnTo>
                      <a:lnTo>
                        <a:pt x="556" y="1589"/>
                      </a:lnTo>
                      <a:cubicBezTo>
                        <a:pt x="459" y="1514"/>
                        <a:pt x="356" y="1420"/>
                        <a:pt x="295" y="1351"/>
                      </a:cubicBezTo>
                      <a:cubicBezTo>
                        <a:pt x="242" y="1285"/>
                        <a:pt x="213" y="1232"/>
                        <a:pt x="193" y="1173"/>
                      </a:cubicBezTo>
                      <a:cubicBezTo>
                        <a:pt x="173" y="1114"/>
                        <a:pt x="165" y="1069"/>
                        <a:pt x="172" y="995"/>
                      </a:cubicBezTo>
                      <a:cubicBezTo>
                        <a:pt x="177" y="921"/>
                        <a:pt x="197" y="801"/>
                        <a:pt x="237" y="731"/>
                      </a:cubicBezTo>
                      <a:cubicBezTo>
                        <a:pt x="277" y="661"/>
                        <a:pt x="315" y="624"/>
                        <a:pt x="372" y="567"/>
                      </a:cubicBezTo>
                      <a:lnTo>
                        <a:pt x="555" y="406"/>
                      </a:lnTo>
                      <a:cubicBezTo>
                        <a:pt x="641" y="344"/>
                        <a:pt x="766" y="264"/>
                        <a:pt x="890" y="196"/>
                      </a:cubicBezTo>
                      <a:cubicBezTo>
                        <a:pt x="1013" y="132"/>
                        <a:pt x="1211" y="38"/>
                        <a:pt x="1298" y="0"/>
                      </a:cubicBezTo>
                      <a:close/>
                    </a:path>
                  </a:pathLst>
                </a:custGeom>
                <a:solidFill>
                  <a:srgbClr val="A5A5A5"/>
                </a:solidFill>
                <a:ln w="3175">
                  <a:round/>
                  <a:headEnd/>
                  <a:tailEnd/>
                </a:ln>
                <a:scene3d>
                  <a:camera prst="legacyObliqueTopRight">
                    <a:rot lat="18600000" lon="300000" rev="0"/>
                  </a:camera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A5A5A5"/>
                  </a:extrusionClr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flatTx/>
                </a:bodyPr>
                <a:lstStyle/>
                <a:p>
                  <a:endParaRPr lang="en-GB" sz="2200" i="1">
                    <a:latin typeface="Caldara"/>
                  </a:endParaRPr>
                </a:p>
              </p:txBody>
            </p:sp>
            <p:sp>
              <p:nvSpPr>
                <p:cNvPr id="79" name="Freeform 71"/>
                <p:cNvSpPr>
                  <a:spLocks noChangeAspect="1"/>
                </p:cNvSpPr>
                <p:nvPr/>
              </p:nvSpPr>
              <p:spPr bwMode="auto">
                <a:xfrm rot="213081">
                  <a:off x="3433" y="3866"/>
                  <a:ext cx="789" cy="203"/>
                </a:xfrm>
                <a:custGeom>
                  <a:avLst/>
                  <a:gdLst/>
                  <a:ahLst/>
                  <a:cxnLst>
                    <a:cxn ang="0">
                      <a:pos x="1301" y="0"/>
                    </a:cxn>
                    <a:cxn ang="0">
                      <a:pos x="0" y="11"/>
                    </a:cxn>
                    <a:cxn ang="0">
                      <a:pos x="6" y="432"/>
                    </a:cxn>
                    <a:cxn ang="0">
                      <a:pos x="1301" y="0"/>
                    </a:cxn>
                  </a:cxnLst>
                  <a:rect l="0" t="0" r="r" b="b"/>
                  <a:pathLst>
                    <a:path w="1301" h="432">
                      <a:moveTo>
                        <a:pt x="1301" y="0"/>
                      </a:moveTo>
                      <a:lnTo>
                        <a:pt x="0" y="11"/>
                      </a:lnTo>
                      <a:lnTo>
                        <a:pt x="6" y="432"/>
                      </a:lnTo>
                      <a:lnTo>
                        <a:pt x="1301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 w="3175">
                  <a:round/>
                  <a:headEnd/>
                  <a:tailEnd/>
                </a:ln>
                <a:scene3d>
                  <a:camera prst="legacyObliqueTopRight">
                    <a:rot lat="18600000" lon="300000" rev="0"/>
                  </a:camera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A5A5A5"/>
                  </a:extrusionClr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flatTx/>
                </a:bodyPr>
                <a:lstStyle/>
                <a:p>
                  <a:endParaRPr lang="en-GB" sz="2200" i="1">
                    <a:latin typeface="Caldara"/>
                  </a:endParaRPr>
                </a:p>
              </p:txBody>
            </p:sp>
            <p:sp>
              <p:nvSpPr>
                <p:cNvPr id="80" name="Freeform 72"/>
                <p:cNvSpPr>
                  <a:spLocks noChangeAspect="1"/>
                </p:cNvSpPr>
                <p:nvPr/>
              </p:nvSpPr>
              <p:spPr bwMode="auto">
                <a:xfrm rot="213081">
                  <a:off x="4224" y="3750"/>
                  <a:ext cx="791" cy="146"/>
                </a:xfrm>
                <a:custGeom>
                  <a:avLst/>
                  <a:gdLst/>
                  <a:ahLst/>
                  <a:cxnLst>
                    <a:cxn ang="0">
                      <a:pos x="1312" y="0"/>
                    </a:cxn>
                    <a:cxn ang="0">
                      <a:pos x="1" y="4"/>
                    </a:cxn>
                    <a:cxn ang="0">
                      <a:pos x="0" y="311"/>
                    </a:cxn>
                    <a:cxn ang="0">
                      <a:pos x="1312" y="0"/>
                    </a:cxn>
                  </a:cxnLst>
                  <a:rect l="0" t="0" r="r" b="b"/>
                  <a:pathLst>
                    <a:path w="1312" h="311">
                      <a:moveTo>
                        <a:pt x="1312" y="0"/>
                      </a:moveTo>
                      <a:lnTo>
                        <a:pt x="1" y="4"/>
                      </a:lnTo>
                      <a:lnTo>
                        <a:pt x="0" y="311"/>
                      </a:lnTo>
                      <a:lnTo>
                        <a:pt x="1312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 w="3175">
                  <a:round/>
                  <a:headEnd/>
                  <a:tailEnd/>
                </a:ln>
                <a:scene3d>
                  <a:camera prst="legacyObliqueTopRight">
                    <a:rot lat="18600000" lon="300000" rev="0"/>
                  </a:camera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A5A5A5"/>
                  </a:extrusionClr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flatTx/>
                </a:bodyPr>
                <a:lstStyle/>
                <a:p>
                  <a:endParaRPr lang="en-GB" sz="2200" i="1">
                    <a:latin typeface="Caldara"/>
                  </a:endParaRPr>
                </a:p>
              </p:txBody>
            </p:sp>
            <p:sp>
              <p:nvSpPr>
                <p:cNvPr id="81" name="Freeform 73"/>
                <p:cNvSpPr>
                  <a:spLocks noChangeAspect="1"/>
                </p:cNvSpPr>
                <p:nvPr/>
              </p:nvSpPr>
              <p:spPr bwMode="auto">
                <a:xfrm rot="213081">
                  <a:off x="4997" y="3683"/>
                  <a:ext cx="790" cy="91"/>
                </a:xfrm>
                <a:custGeom>
                  <a:avLst/>
                  <a:gdLst/>
                  <a:ahLst/>
                  <a:cxnLst>
                    <a:cxn ang="0">
                      <a:pos x="1312" y="0"/>
                    </a:cxn>
                    <a:cxn ang="0">
                      <a:pos x="1" y="4"/>
                    </a:cxn>
                    <a:cxn ang="0">
                      <a:pos x="0" y="311"/>
                    </a:cxn>
                    <a:cxn ang="0">
                      <a:pos x="1312" y="0"/>
                    </a:cxn>
                  </a:cxnLst>
                  <a:rect l="0" t="0" r="r" b="b"/>
                  <a:pathLst>
                    <a:path w="1312" h="311">
                      <a:moveTo>
                        <a:pt x="1312" y="0"/>
                      </a:moveTo>
                      <a:lnTo>
                        <a:pt x="1" y="4"/>
                      </a:lnTo>
                      <a:lnTo>
                        <a:pt x="0" y="311"/>
                      </a:lnTo>
                      <a:lnTo>
                        <a:pt x="1312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 w="3175">
                  <a:round/>
                  <a:headEnd/>
                  <a:tailEnd/>
                </a:ln>
                <a:scene3d>
                  <a:camera prst="legacyObliqueTopRight">
                    <a:rot lat="18600000" lon="300000" rev="0"/>
                  </a:camera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A5A5A5"/>
                  </a:extrusionClr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flatTx/>
                </a:bodyPr>
                <a:lstStyle/>
                <a:p>
                  <a:endParaRPr lang="en-GB" sz="2200" i="1">
                    <a:latin typeface="Caldara"/>
                  </a:endParaRPr>
                </a:p>
              </p:txBody>
            </p:sp>
            <p:sp>
              <p:nvSpPr>
                <p:cNvPr id="82" name="Freeform 74"/>
                <p:cNvSpPr>
                  <a:spLocks noChangeAspect="1"/>
                </p:cNvSpPr>
                <p:nvPr/>
              </p:nvSpPr>
              <p:spPr bwMode="auto">
                <a:xfrm rot="213081" flipV="1">
                  <a:off x="3130" y="4879"/>
                  <a:ext cx="788" cy="202"/>
                </a:xfrm>
                <a:custGeom>
                  <a:avLst/>
                  <a:gdLst/>
                  <a:ahLst/>
                  <a:cxnLst>
                    <a:cxn ang="0">
                      <a:pos x="1301" y="0"/>
                    </a:cxn>
                    <a:cxn ang="0">
                      <a:pos x="0" y="11"/>
                    </a:cxn>
                    <a:cxn ang="0">
                      <a:pos x="6" y="432"/>
                    </a:cxn>
                    <a:cxn ang="0">
                      <a:pos x="1301" y="0"/>
                    </a:cxn>
                  </a:cxnLst>
                  <a:rect l="0" t="0" r="r" b="b"/>
                  <a:pathLst>
                    <a:path w="1301" h="432">
                      <a:moveTo>
                        <a:pt x="1301" y="0"/>
                      </a:moveTo>
                      <a:lnTo>
                        <a:pt x="0" y="11"/>
                      </a:lnTo>
                      <a:lnTo>
                        <a:pt x="6" y="432"/>
                      </a:lnTo>
                      <a:lnTo>
                        <a:pt x="1301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 w="3175">
                  <a:round/>
                  <a:headEnd/>
                  <a:tailEnd/>
                </a:ln>
                <a:scene3d>
                  <a:camera prst="legacyObliqueTopRight">
                    <a:rot lat="18600000" lon="300000" rev="0"/>
                  </a:camera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A5A5A5"/>
                  </a:extrusionClr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flatTx/>
                </a:bodyPr>
                <a:lstStyle/>
                <a:p>
                  <a:endParaRPr lang="en-GB" sz="2200" i="1">
                    <a:latin typeface="Caldara"/>
                  </a:endParaRPr>
                </a:p>
              </p:txBody>
            </p:sp>
            <p:sp>
              <p:nvSpPr>
                <p:cNvPr id="83" name="Freeform 75"/>
                <p:cNvSpPr>
                  <a:spLocks noChangeAspect="1"/>
                </p:cNvSpPr>
                <p:nvPr/>
              </p:nvSpPr>
              <p:spPr bwMode="auto">
                <a:xfrm rot="213081" flipV="1">
                  <a:off x="3828" y="5090"/>
                  <a:ext cx="791" cy="146"/>
                </a:xfrm>
                <a:custGeom>
                  <a:avLst/>
                  <a:gdLst/>
                  <a:ahLst/>
                  <a:cxnLst>
                    <a:cxn ang="0">
                      <a:pos x="1312" y="0"/>
                    </a:cxn>
                    <a:cxn ang="0">
                      <a:pos x="1" y="4"/>
                    </a:cxn>
                    <a:cxn ang="0">
                      <a:pos x="0" y="311"/>
                    </a:cxn>
                    <a:cxn ang="0">
                      <a:pos x="1312" y="0"/>
                    </a:cxn>
                  </a:cxnLst>
                  <a:rect l="0" t="0" r="r" b="b"/>
                  <a:pathLst>
                    <a:path w="1312" h="311">
                      <a:moveTo>
                        <a:pt x="1312" y="0"/>
                      </a:moveTo>
                      <a:lnTo>
                        <a:pt x="1" y="4"/>
                      </a:lnTo>
                      <a:lnTo>
                        <a:pt x="0" y="311"/>
                      </a:lnTo>
                      <a:lnTo>
                        <a:pt x="1312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 w="3175">
                  <a:round/>
                  <a:headEnd/>
                  <a:tailEnd/>
                </a:ln>
                <a:scene3d>
                  <a:camera prst="legacyObliqueTopRight">
                    <a:rot lat="18600000" lon="300000" rev="0"/>
                  </a:camera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A5A5A5"/>
                  </a:extrusionClr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flatTx/>
                </a:bodyPr>
                <a:lstStyle/>
                <a:p>
                  <a:endParaRPr lang="en-GB" sz="2200" i="1">
                    <a:latin typeface="Caldara"/>
                  </a:endParaRPr>
                </a:p>
              </p:txBody>
            </p:sp>
            <p:sp>
              <p:nvSpPr>
                <p:cNvPr id="84" name="Freeform 76"/>
                <p:cNvSpPr>
                  <a:spLocks noChangeAspect="1"/>
                </p:cNvSpPr>
                <p:nvPr/>
              </p:nvSpPr>
              <p:spPr bwMode="auto">
                <a:xfrm rot="213081" flipV="1">
                  <a:off x="4528" y="5229"/>
                  <a:ext cx="789" cy="91"/>
                </a:xfrm>
                <a:custGeom>
                  <a:avLst/>
                  <a:gdLst/>
                  <a:ahLst/>
                  <a:cxnLst>
                    <a:cxn ang="0">
                      <a:pos x="1312" y="0"/>
                    </a:cxn>
                    <a:cxn ang="0">
                      <a:pos x="1" y="4"/>
                    </a:cxn>
                    <a:cxn ang="0">
                      <a:pos x="0" y="311"/>
                    </a:cxn>
                    <a:cxn ang="0">
                      <a:pos x="1312" y="0"/>
                    </a:cxn>
                  </a:cxnLst>
                  <a:rect l="0" t="0" r="r" b="b"/>
                  <a:pathLst>
                    <a:path w="1312" h="311">
                      <a:moveTo>
                        <a:pt x="1312" y="0"/>
                      </a:moveTo>
                      <a:lnTo>
                        <a:pt x="1" y="4"/>
                      </a:lnTo>
                      <a:lnTo>
                        <a:pt x="0" y="311"/>
                      </a:lnTo>
                      <a:lnTo>
                        <a:pt x="1312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 w="3175">
                  <a:round/>
                  <a:headEnd/>
                  <a:tailEnd/>
                </a:ln>
                <a:scene3d>
                  <a:camera prst="legacyObliqueTopRight">
                    <a:rot lat="18600000" lon="300000" rev="0"/>
                  </a:camera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A5A5A5"/>
                  </a:extrusionClr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flatTx/>
                </a:bodyPr>
                <a:lstStyle/>
                <a:p>
                  <a:endParaRPr lang="en-GB" sz="2200" i="1">
                    <a:latin typeface="Caldara"/>
                  </a:endParaRPr>
                </a:p>
              </p:txBody>
            </p:sp>
          </p:grpSp>
          <p:cxnSp>
            <p:nvCxnSpPr>
              <p:cNvPr id="47" name="AutoShape 77"/>
              <p:cNvCxnSpPr>
                <a:cxnSpLocks noChangeShapeType="1"/>
              </p:cNvCxnSpPr>
              <p:nvPr/>
            </p:nvCxnSpPr>
            <p:spPr bwMode="auto">
              <a:xfrm>
                <a:off x="5004" y="7240"/>
                <a:ext cx="1656" cy="48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63" name="AutoShape 78"/>
              <p:cNvCxnSpPr>
                <a:cxnSpLocks noChangeShapeType="1"/>
              </p:cNvCxnSpPr>
              <p:nvPr/>
            </p:nvCxnSpPr>
            <p:spPr bwMode="auto">
              <a:xfrm>
                <a:off x="6651" y="7720"/>
                <a:ext cx="1" cy="386"/>
              </a:xfrm>
              <a:prstGeom prst="straightConnector1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71" name="AutoShape 79"/>
              <p:cNvCxnSpPr>
                <a:cxnSpLocks noChangeShapeType="1"/>
              </p:cNvCxnSpPr>
              <p:nvPr/>
            </p:nvCxnSpPr>
            <p:spPr bwMode="auto">
              <a:xfrm>
                <a:off x="5224" y="7626"/>
                <a:ext cx="1422" cy="47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72" name="AutoShape 80"/>
              <p:cNvCxnSpPr>
                <a:cxnSpLocks noChangeShapeType="1"/>
              </p:cNvCxnSpPr>
              <p:nvPr/>
            </p:nvCxnSpPr>
            <p:spPr bwMode="auto">
              <a:xfrm flipV="1">
                <a:off x="4675" y="7720"/>
                <a:ext cx="1971" cy="56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73" name="AutoShape 81"/>
              <p:cNvCxnSpPr>
                <a:cxnSpLocks noChangeShapeType="1"/>
              </p:cNvCxnSpPr>
              <p:nvPr/>
            </p:nvCxnSpPr>
            <p:spPr bwMode="auto">
              <a:xfrm flipV="1">
                <a:off x="4906" y="8101"/>
                <a:ext cx="1754" cy="574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74" name="AutoShape 82"/>
              <p:cNvCxnSpPr>
                <a:cxnSpLocks noChangeShapeType="1"/>
              </p:cNvCxnSpPr>
              <p:nvPr/>
            </p:nvCxnSpPr>
            <p:spPr bwMode="auto">
              <a:xfrm>
                <a:off x="5636" y="7428"/>
                <a:ext cx="147" cy="42"/>
              </a:xfrm>
              <a:prstGeom prst="straightConnector1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75" name="AutoShape 83"/>
              <p:cNvCxnSpPr>
                <a:cxnSpLocks noChangeShapeType="1"/>
              </p:cNvCxnSpPr>
              <p:nvPr/>
            </p:nvCxnSpPr>
            <p:spPr bwMode="auto">
              <a:xfrm>
                <a:off x="5521" y="7720"/>
                <a:ext cx="178" cy="68"/>
              </a:xfrm>
              <a:prstGeom prst="straightConnector1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76" name="AutoShape 84"/>
              <p:cNvCxnSpPr>
                <a:cxnSpLocks noChangeShapeType="1"/>
              </p:cNvCxnSpPr>
              <p:nvPr/>
            </p:nvCxnSpPr>
            <p:spPr bwMode="auto">
              <a:xfrm flipV="1">
                <a:off x="5517" y="7999"/>
                <a:ext cx="145" cy="44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77" name="AutoShape 85"/>
              <p:cNvCxnSpPr>
                <a:cxnSpLocks noChangeShapeType="1"/>
              </p:cNvCxnSpPr>
              <p:nvPr/>
            </p:nvCxnSpPr>
            <p:spPr bwMode="auto">
              <a:xfrm rot="240000" flipV="1">
                <a:off x="5587" y="8406"/>
                <a:ext cx="108" cy="47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35" name="Group 86"/>
            <p:cNvGrpSpPr>
              <a:grpSpLocks/>
            </p:cNvGrpSpPr>
            <p:nvPr/>
          </p:nvGrpSpPr>
          <p:grpSpPr bwMode="auto">
            <a:xfrm>
              <a:off x="5657" y="7315"/>
              <a:ext cx="365" cy="697"/>
              <a:chOff x="5753" y="7315"/>
              <a:chExt cx="365" cy="697"/>
            </a:xfrm>
          </p:grpSpPr>
          <p:cxnSp>
            <p:nvCxnSpPr>
              <p:cNvPr id="36" name="AutoShape 87"/>
              <p:cNvCxnSpPr>
                <a:cxnSpLocks noChangeAspect="1" noChangeShapeType="1"/>
              </p:cNvCxnSpPr>
              <p:nvPr/>
            </p:nvCxnSpPr>
            <p:spPr bwMode="auto">
              <a:xfrm>
                <a:off x="5761" y="7315"/>
                <a:ext cx="357" cy="1"/>
              </a:xfrm>
              <a:prstGeom prst="straightConnector1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 type="triangle" w="sm" len="sm"/>
              </a:ln>
            </p:spPr>
          </p:cxnSp>
          <p:cxnSp>
            <p:nvCxnSpPr>
              <p:cNvPr id="37" name="AutoShape 88"/>
              <p:cNvCxnSpPr>
                <a:cxnSpLocks noChangeAspect="1" noChangeShapeType="1"/>
              </p:cNvCxnSpPr>
              <p:nvPr/>
            </p:nvCxnSpPr>
            <p:spPr bwMode="auto">
              <a:xfrm>
                <a:off x="5757" y="7549"/>
                <a:ext cx="358" cy="0"/>
              </a:xfrm>
              <a:prstGeom prst="straightConnector1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 type="triangle" w="sm" len="sm"/>
              </a:ln>
            </p:spPr>
          </p:cxnSp>
          <p:cxnSp>
            <p:nvCxnSpPr>
              <p:cNvPr id="38" name="AutoShape 89"/>
              <p:cNvCxnSpPr>
                <a:cxnSpLocks noChangeAspect="1" noChangeShapeType="1"/>
              </p:cNvCxnSpPr>
              <p:nvPr/>
            </p:nvCxnSpPr>
            <p:spPr bwMode="auto">
              <a:xfrm>
                <a:off x="5753" y="7434"/>
                <a:ext cx="358" cy="0"/>
              </a:xfrm>
              <a:prstGeom prst="straightConnector1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 type="triangle" w="sm" len="sm"/>
              </a:ln>
            </p:spPr>
          </p:cxnSp>
          <p:cxnSp>
            <p:nvCxnSpPr>
              <p:cNvPr id="39" name="AutoShape 90"/>
              <p:cNvCxnSpPr>
                <a:cxnSpLocks noChangeAspect="1" noChangeShapeType="1"/>
              </p:cNvCxnSpPr>
              <p:nvPr/>
            </p:nvCxnSpPr>
            <p:spPr bwMode="auto">
              <a:xfrm>
                <a:off x="5761" y="7778"/>
                <a:ext cx="357" cy="1"/>
              </a:xfrm>
              <a:prstGeom prst="straightConnector1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 type="triangle" w="sm" len="sm"/>
              </a:ln>
            </p:spPr>
          </p:cxnSp>
          <p:cxnSp>
            <p:nvCxnSpPr>
              <p:cNvPr id="40" name="AutoShape 91"/>
              <p:cNvCxnSpPr>
                <a:cxnSpLocks noChangeAspect="1" noChangeShapeType="1"/>
              </p:cNvCxnSpPr>
              <p:nvPr/>
            </p:nvCxnSpPr>
            <p:spPr bwMode="auto">
              <a:xfrm>
                <a:off x="5757" y="7663"/>
                <a:ext cx="358" cy="1"/>
              </a:xfrm>
              <a:prstGeom prst="straightConnector1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 type="triangle" w="sm" len="sm"/>
              </a:ln>
            </p:spPr>
          </p:cxnSp>
          <p:cxnSp>
            <p:nvCxnSpPr>
              <p:cNvPr id="41" name="AutoShape 92"/>
              <p:cNvCxnSpPr>
                <a:cxnSpLocks noChangeAspect="1" noChangeShapeType="1"/>
              </p:cNvCxnSpPr>
              <p:nvPr/>
            </p:nvCxnSpPr>
            <p:spPr bwMode="auto">
              <a:xfrm>
                <a:off x="5757" y="8012"/>
                <a:ext cx="358" cy="0"/>
              </a:xfrm>
              <a:prstGeom prst="straightConnector1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 type="triangle" w="sm" len="sm"/>
              </a:ln>
            </p:spPr>
          </p:cxnSp>
          <p:cxnSp>
            <p:nvCxnSpPr>
              <p:cNvPr id="42" name="AutoShape 93"/>
              <p:cNvCxnSpPr>
                <a:cxnSpLocks noChangeAspect="1" noChangeShapeType="1"/>
              </p:cNvCxnSpPr>
              <p:nvPr/>
            </p:nvCxnSpPr>
            <p:spPr bwMode="auto">
              <a:xfrm>
                <a:off x="5753" y="7897"/>
                <a:ext cx="358" cy="1"/>
              </a:xfrm>
              <a:prstGeom prst="straightConnector1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 type="triangle" w="sm" len="sm"/>
              </a:ln>
            </p:spPr>
          </p:cxnSp>
        </p:grpSp>
      </p:grpSp>
      <p:sp>
        <p:nvSpPr>
          <p:cNvPr id="85" name="Rectangle 2"/>
          <p:cNvSpPr/>
          <p:nvPr/>
        </p:nvSpPr>
        <p:spPr>
          <a:xfrm>
            <a:off x="467544" y="2312876"/>
            <a:ext cx="424847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1400" dirty="0">
                <a:solidFill>
                  <a:srgbClr val="000090"/>
                </a:solidFill>
              </a:rPr>
              <a:t>K. </a:t>
            </a:r>
            <a:r>
              <a:rPr lang="en-GB" sz="1400" dirty="0" smtClean="0">
                <a:solidFill>
                  <a:srgbClr val="000090"/>
                </a:solidFill>
              </a:rPr>
              <a:t>Evans-Lutterodt </a:t>
            </a:r>
            <a:r>
              <a:rPr lang="en-GB" sz="1400" i="1" dirty="0" smtClean="0">
                <a:solidFill>
                  <a:srgbClr val="000090"/>
                </a:solidFill>
              </a:rPr>
              <a:t>et al</a:t>
            </a:r>
          </a:p>
          <a:p>
            <a:pPr lvl="0"/>
            <a:r>
              <a:rPr lang="en-GB" sz="1400" i="1" dirty="0" smtClean="0">
                <a:solidFill>
                  <a:srgbClr val="000090"/>
                </a:solidFill>
              </a:rPr>
              <a:t>Single </a:t>
            </a:r>
            <a:r>
              <a:rPr lang="en-GB" sz="1400" i="1" dirty="0">
                <a:solidFill>
                  <a:srgbClr val="000090"/>
                </a:solidFill>
              </a:rPr>
              <a:t>Element </a:t>
            </a:r>
            <a:r>
              <a:rPr lang="en-GB" sz="1400" i="1" u="sng" dirty="0">
                <a:solidFill>
                  <a:srgbClr val="000090"/>
                </a:solidFill>
              </a:rPr>
              <a:t>elliptical</a:t>
            </a:r>
            <a:r>
              <a:rPr lang="en-GB" sz="1400" i="1" dirty="0">
                <a:solidFill>
                  <a:srgbClr val="000090"/>
                </a:solidFill>
              </a:rPr>
              <a:t> hard X-ray </a:t>
            </a:r>
            <a:r>
              <a:rPr lang="en-GB" sz="1400" i="1" dirty="0" smtClean="0">
                <a:solidFill>
                  <a:srgbClr val="000090"/>
                </a:solidFill>
              </a:rPr>
              <a:t>micro-optics</a:t>
            </a:r>
          </a:p>
          <a:p>
            <a:pPr lvl="0"/>
            <a:r>
              <a:rPr lang="en-GB" sz="1400" dirty="0" smtClean="0">
                <a:solidFill>
                  <a:srgbClr val="000090"/>
                </a:solidFill>
              </a:rPr>
              <a:t>Opt</a:t>
            </a:r>
            <a:r>
              <a:rPr lang="en-GB" sz="1400" dirty="0">
                <a:solidFill>
                  <a:srgbClr val="000090"/>
                </a:solidFill>
              </a:rPr>
              <a:t>. Expr. </a:t>
            </a:r>
            <a:r>
              <a:rPr lang="en-GB" sz="1400" b="1" dirty="0">
                <a:solidFill>
                  <a:srgbClr val="000090"/>
                </a:solidFill>
              </a:rPr>
              <a:t>11</a:t>
            </a:r>
            <a:r>
              <a:rPr lang="en-GB" sz="1400" dirty="0">
                <a:solidFill>
                  <a:srgbClr val="000090"/>
                </a:solidFill>
              </a:rPr>
              <a:t>, 8, 919-926 (2003).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5004048" y="2528900"/>
            <a:ext cx="385242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rgbClr val="000090"/>
                </a:solidFill>
              </a:rPr>
              <a:t>M. S</a:t>
            </a:r>
            <a:r>
              <a:rPr lang="en-US" sz="1400" dirty="0" smtClean="0">
                <a:solidFill>
                  <a:srgbClr val="000090"/>
                </a:solidFill>
              </a:rPr>
              <a:t>á</a:t>
            </a:r>
            <a:r>
              <a:rPr lang="en-GB" sz="1400" dirty="0" err="1" smtClean="0">
                <a:solidFill>
                  <a:srgbClr val="000090"/>
                </a:solidFill>
              </a:rPr>
              <a:t>nchez</a:t>
            </a:r>
            <a:r>
              <a:rPr lang="en-GB" sz="1400" dirty="0" smtClean="0">
                <a:solidFill>
                  <a:srgbClr val="000090"/>
                </a:solidFill>
              </a:rPr>
              <a:t> del Rio &amp; L. </a:t>
            </a:r>
            <a:r>
              <a:rPr lang="en-GB" sz="1400" dirty="0" err="1" smtClean="0">
                <a:solidFill>
                  <a:srgbClr val="000090"/>
                </a:solidFill>
              </a:rPr>
              <a:t>Alianelli</a:t>
            </a:r>
            <a:r>
              <a:rPr lang="en-GB" sz="1400" dirty="0" smtClean="0">
                <a:solidFill>
                  <a:srgbClr val="000090"/>
                </a:solidFill>
              </a:rPr>
              <a:t>,  </a:t>
            </a:r>
          </a:p>
          <a:p>
            <a:r>
              <a:rPr lang="en-GB" sz="1400" dirty="0" smtClean="0">
                <a:solidFill>
                  <a:srgbClr val="000090"/>
                </a:solidFill>
              </a:rPr>
              <a:t>J. </a:t>
            </a:r>
            <a:r>
              <a:rPr lang="en-GB" sz="1400" dirty="0" err="1" smtClean="0">
                <a:solidFill>
                  <a:srgbClr val="000090"/>
                </a:solidFill>
              </a:rPr>
              <a:t>Synchr</a:t>
            </a:r>
            <a:r>
              <a:rPr lang="en-GB" sz="1400" dirty="0" smtClean="0">
                <a:solidFill>
                  <a:srgbClr val="000090"/>
                </a:solidFill>
              </a:rPr>
              <a:t>. </a:t>
            </a:r>
            <a:r>
              <a:rPr lang="it-IT" sz="1400" dirty="0" smtClean="0">
                <a:solidFill>
                  <a:srgbClr val="000090"/>
                </a:solidFill>
              </a:rPr>
              <a:t>Rad.  19 (2012) 366</a:t>
            </a:r>
            <a:endParaRPr lang="en-US" sz="1400" dirty="0" smtClean="0">
              <a:solidFill>
                <a:srgbClr val="000090"/>
              </a:solidFill>
            </a:endParaRPr>
          </a:p>
          <a:p>
            <a:endParaRPr lang="en-GB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75956" y="980728"/>
            <a:ext cx="4514800" cy="736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63556" y="1707268"/>
            <a:ext cx="4542796" cy="815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8" name="TextBox 87"/>
          <p:cNvSpPr txBox="1"/>
          <p:nvPr/>
        </p:nvSpPr>
        <p:spPr>
          <a:xfrm>
            <a:off x="5616116" y="764704"/>
            <a:ext cx="3276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material-&gt;air         </a:t>
            </a:r>
            <a:r>
              <a:rPr lang="en-US" sz="1600" dirty="0" err="1" smtClean="0"/>
              <a:t>air</a:t>
            </a:r>
            <a:r>
              <a:rPr lang="en-US" sz="1600" dirty="0" smtClean="0"/>
              <a:t>-&gt;material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487660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Crystals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589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853"/>
            <a:ext cx="8229600" cy="454062"/>
          </a:xfrm>
        </p:spPr>
        <p:txBody>
          <a:bodyPr/>
          <a:lstStyle/>
          <a:p>
            <a:r>
              <a:rPr lang="en-US" sz="2000" dirty="0" smtClean="0"/>
              <a:t>DARWIN TREATMENT OF DYNAMICAL THEORY (1914) – the </a:t>
            </a:r>
            <a:r>
              <a:rPr lang="en-US" sz="2000" dirty="0" err="1" smtClean="0"/>
              <a:t>darwin</a:t>
            </a:r>
            <a:r>
              <a:rPr lang="en-US" sz="2000" dirty="0" smtClean="0"/>
              <a:t> width</a:t>
            </a:r>
            <a:endParaRPr lang="en-GB" sz="2000" dirty="0"/>
          </a:p>
        </p:txBody>
      </p:sp>
      <p:pic>
        <p:nvPicPr>
          <p:cNvPr id="8" name="Picture 4" descr="als18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528900"/>
            <a:ext cx="4189983" cy="3816424"/>
          </a:xfrm>
          <a:prstGeom prst="rect">
            <a:avLst/>
          </a:prstGeom>
          <a:noFill/>
        </p:spPr>
      </p:pic>
      <p:graphicFrame>
        <p:nvGraphicFramePr>
          <p:cNvPr id="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6401125"/>
              </p:ext>
            </p:extLst>
          </p:nvPr>
        </p:nvGraphicFramePr>
        <p:xfrm>
          <a:off x="6048164" y="944724"/>
          <a:ext cx="2373511" cy="1113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4" name="Equation" r:id="rId4" imgW="2946033" imgH="1384001" progId="Equation.DSMT4">
                  <p:embed/>
                </p:oleObj>
              </mc:Choice>
              <mc:Fallback>
                <p:oleObj name="Equation" r:id="rId4" imgW="2946033" imgH="138400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8164" y="944724"/>
                        <a:ext cx="2373511" cy="111394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44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1520" y="728700"/>
            <a:ext cx="2232248" cy="2361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6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83768" y="1196752"/>
            <a:ext cx="2798082" cy="828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ight Arrow 2"/>
          <p:cNvSpPr/>
          <p:nvPr/>
        </p:nvSpPr>
        <p:spPr>
          <a:xfrm>
            <a:off x="5400092" y="1484784"/>
            <a:ext cx="468052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19572" y="4812328"/>
            <a:ext cx="2584326" cy="632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03548" y="3336164"/>
            <a:ext cx="3436897" cy="1362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90664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896"/>
            <a:ext cx="8229600" cy="465070"/>
          </a:xfrm>
        </p:spPr>
        <p:txBody>
          <a:bodyPr/>
          <a:lstStyle/>
          <a:p>
            <a:r>
              <a:rPr lang="en-US" sz="3200" dirty="0" smtClean="0"/>
              <a:t>The </a:t>
            </a:r>
            <a:r>
              <a:rPr lang="en-US" sz="3200" dirty="0" err="1" smtClean="0"/>
              <a:t>Zachariasen</a:t>
            </a:r>
            <a:r>
              <a:rPr lang="en-US" sz="3200" dirty="0" smtClean="0"/>
              <a:t> treatment  for plane  Crystals</a:t>
            </a:r>
            <a:endParaRPr lang="en-GB" sz="3200" dirty="0"/>
          </a:p>
        </p:txBody>
      </p:sp>
      <p:pic>
        <p:nvPicPr>
          <p:cNvPr id="6" name="Picture 4" descr="spie_cryst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19144" y="980728"/>
            <a:ext cx="2961268" cy="2567434"/>
          </a:xfrm>
          <a:prstGeom prst="rect">
            <a:avLst/>
          </a:prstGeom>
          <a:noFill/>
        </p:spPr>
      </p:pic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47564" y="584684"/>
            <a:ext cx="3662363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14400"/>
            <a:r>
              <a:rPr lang="en-US" sz="2800" dirty="0">
                <a:solidFill>
                  <a:schemeClr val="tx2"/>
                </a:solidFill>
                <a:latin typeface="Times New Roman" pitchFamily="18" charset="0"/>
              </a:rPr>
              <a:t>BRAGG or reflection</a:t>
            </a:r>
            <a:endParaRPr lang="en-GB" sz="28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672397" y="512676"/>
            <a:ext cx="4256087" cy="661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14400"/>
            <a:r>
              <a:rPr lang="en-US" sz="2800" dirty="0">
                <a:solidFill>
                  <a:schemeClr val="tx2"/>
                </a:solidFill>
                <a:latin typeface="Times New Roman" pitchFamily="18" charset="0"/>
              </a:rPr>
              <a:t>LAUE or transmission</a:t>
            </a:r>
            <a:endParaRPr lang="en-GB" sz="28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pic>
        <p:nvPicPr>
          <p:cNvPr id="9" name="Picture 7" descr="spie_cryst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058416"/>
            <a:ext cx="3486150" cy="2514600"/>
          </a:xfrm>
          <a:prstGeom prst="rect">
            <a:avLst/>
          </a:prstGeom>
          <a:noFill/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1580" y="3392996"/>
            <a:ext cx="3132348" cy="732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3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52120" y="3465004"/>
            <a:ext cx="2807766" cy="6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07904" y="4257092"/>
            <a:ext cx="1841748" cy="858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311860" y="5085184"/>
            <a:ext cx="2872345" cy="813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635896" y="5877272"/>
            <a:ext cx="2232248" cy="51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7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815916" y="6374161"/>
            <a:ext cx="1852414" cy="483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900" y="4598836"/>
            <a:ext cx="2768106" cy="17753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84204" y="4396378"/>
            <a:ext cx="2814725" cy="181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54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9025"/>
            <a:ext cx="8229600" cy="526070"/>
          </a:xfrm>
        </p:spPr>
        <p:txBody>
          <a:bodyPr/>
          <a:lstStyle/>
          <a:p>
            <a:r>
              <a:rPr lang="en-US" dirty="0" smtClean="0"/>
              <a:t>ROCKING CURVES</a:t>
            </a:r>
            <a:endParaRPr lang="en-GB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944724"/>
            <a:ext cx="1872537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95536" y="2211829"/>
            <a:ext cx="831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 rocking curve is the </a:t>
            </a:r>
            <a:r>
              <a:rPr lang="en-US" b="1" dirty="0" smtClean="0">
                <a:solidFill>
                  <a:srgbClr val="FF0000"/>
                </a:solidFill>
              </a:rPr>
              <a:t>CONVOLUTION</a:t>
            </a:r>
            <a:r>
              <a:rPr lang="en-US" dirty="0" smtClean="0">
                <a:solidFill>
                  <a:srgbClr val="FF0000"/>
                </a:solidFill>
              </a:rPr>
              <a:t> of the two diffraction profiles. </a:t>
            </a:r>
            <a:r>
              <a:rPr lang="en-US" dirty="0" smtClean="0"/>
              <a:t> 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015716" y="1016732"/>
            <a:ext cx="252028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771800" y="980728"/>
            <a:ext cx="252028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303748" y="980728"/>
            <a:ext cx="684076" cy="36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2015716" y="1304764"/>
            <a:ext cx="756084" cy="36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475656" y="1520788"/>
            <a:ext cx="468052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655676" y="1520788"/>
            <a:ext cx="468052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470" name="Picture 6" descr="Convolution of two Gaussian functions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16116" y="800708"/>
            <a:ext cx="2111978" cy="1378653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683568" y="6129300"/>
            <a:ext cx="8172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For a full discussion about rocking curves see: </a:t>
            </a:r>
            <a:r>
              <a:rPr lang="en-US" sz="1400" dirty="0" err="1" smtClean="0"/>
              <a:t>Masiello</a:t>
            </a:r>
            <a:r>
              <a:rPr lang="en-US" sz="1400" dirty="0" smtClean="0"/>
              <a:t> </a:t>
            </a:r>
            <a:r>
              <a:rPr lang="en-US" sz="1400" i="1" dirty="0" smtClean="0"/>
              <a:t>et al. </a:t>
            </a:r>
            <a:r>
              <a:rPr lang="en-US" sz="1400" dirty="0" smtClean="0"/>
              <a:t>J. Appl. </a:t>
            </a:r>
            <a:r>
              <a:rPr lang="en-US" sz="1400" dirty="0" err="1" smtClean="0"/>
              <a:t>Crystall</a:t>
            </a:r>
            <a:r>
              <a:rPr lang="en-US" sz="1400" dirty="0" smtClean="0"/>
              <a:t>. 47, 1304-1314 (2014)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5656" y="3635620"/>
            <a:ext cx="1026875" cy="10801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19872" y="3635620"/>
            <a:ext cx="1026875" cy="1080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5308" y="3573016"/>
            <a:ext cx="1152916" cy="11787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63819" y="3914360"/>
            <a:ext cx="227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FWHM</a:t>
            </a:r>
            <a:r>
              <a:rPr lang="en-US" baseline="-25000" dirty="0" smtClean="0"/>
              <a:t>R</a:t>
            </a:r>
            <a:r>
              <a:rPr lang="en-US" dirty="0" smtClean="0"/>
              <a:t> </a:t>
            </a:r>
            <a:r>
              <a:rPr lang="en-US" dirty="0"/>
              <a:t>= 1 </a:t>
            </a:r>
            <a:r>
              <a:rPr lang="en-US" dirty="0" smtClean="0"/>
              <a:t>FWHM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5656" y="4833156"/>
            <a:ext cx="1162844" cy="89236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19872" y="4869160"/>
            <a:ext cx="1162844" cy="89236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48064" y="4761148"/>
            <a:ext cx="1727683" cy="101949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35796" y="3815640"/>
            <a:ext cx="457200" cy="444500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1331640" y="2672916"/>
            <a:ext cx="7717347" cy="842821"/>
            <a:chOff x="1403648" y="4005064"/>
            <a:chExt cx="7717347" cy="84282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3648" y="4005064"/>
              <a:ext cx="1224136" cy="806817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19872" y="4041068"/>
              <a:ext cx="1224136" cy="806817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76056" y="4005064"/>
              <a:ext cx="1764196" cy="806817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6655807" y="4103784"/>
              <a:ext cx="2465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FWHM</a:t>
              </a:r>
              <a:r>
                <a:rPr lang="en-US" baseline="-25000" dirty="0" smtClean="0"/>
                <a:t>R</a:t>
              </a:r>
              <a:r>
                <a:rPr lang="en-US" dirty="0" smtClean="0"/>
                <a:t> </a:t>
              </a:r>
              <a:r>
                <a:rPr lang="en-US" dirty="0"/>
                <a:t>= </a:t>
              </a:r>
              <a:r>
                <a:rPr lang="en-US" dirty="0" smtClean="0"/>
                <a:t>1.4 FWHM</a:t>
              </a:r>
              <a:r>
                <a:rPr lang="en-US" baseline="-25000" dirty="0" smtClean="0"/>
                <a:t>1</a:t>
              </a:r>
              <a:endParaRPr lang="en-US" baseline="-25000" dirty="0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1800" y="4185084"/>
              <a:ext cx="457200" cy="444500"/>
            </a:xfrm>
            <a:prstGeom prst="rect">
              <a:avLst/>
            </a:prstGeom>
          </p:spPr>
        </p:pic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71800" y="5013176"/>
            <a:ext cx="457200" cy="4445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690021" y="5085184"/>
            <a:ext cx="24651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FWHM</a:t>
            </a:r>
            <a:r>
              <a:rPr lang="en-US" baseline="-25000" dirty="0" smtClean="0"/>
              <a:t>R</a:t>
            </a:r>
            <a:r>
              <a:rPr lang="en-US" dirty="0" smtClean="0"/>
              <a:t> ~ 1.5 FWHM</a:t>
            </a:r>
            <a:r>
              <a:rPr lang="en-US" baseline="-25000" dirty="0" smtClean="0"/>
              <a:t>1</a:t>
            </a:r>
          </a:p>
          <a:p>
            <a:r>
              <a:rPr lang="en-US" baseline="-25000" dirty="0" smtClean="0"/>
              <a:t>Si111 8 </a:t>
            </a:r>
            <a:r>
              <a:rPr lang="en-US" baseline="-25000" dirty="0" err="1" smtClean="0"/>
              <a:t>keV</a:t>
            </a:r>
            <a:endParaRPr lang="en-US" baseline="-25000" dirty="0"/>
          </a:p>
        </p:txBody>
      </p:sp>
      <p:sp>
        <p:nvSpPr>
          <p:cNvPr id="41" name="TextBox 40"/>
          <p:cNvSpPr txBox="1"/>
          <p:nvPr/>
        </p:nvSpPr>
        <p:spPr>
          <a:xfrm>
            <a:off x="4716016" y="285293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=</a:t>
            </a:r>
            <a:endParaRPr lang="en-US" sz="28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4716016" y="38610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=</a:t>
            </a:r>
            <a:endParaRPr lang="en-US" sz="28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4752020" y="4905164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=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192497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5192"/>
            <a:ext cx="8229600" cy="571500"/>
          </a:xfrm>
        </p:spPr>
        <p:txBody>
          <a:bodyPr/>
          <a:lstStyle/>
          <a:p>
            <a:r>
              <a:rPr lang="en-US" sz="3200" dirty="0" smtClean="0"/>
              <a:t>ON THE DIRECTION OF THE OUTCOMING WAVE</a:t>
            </a:r>
            <a:endParaRPr lang="en-GB" sz="3200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9912" y="656692"/>
            <a:ext cx="4500500" cy="223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D:\Working\FERRARA2001\spie_cryst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376772"/>
            <a:ext cx="3506559" cy="3960440"/>
          </a:xfrm>
          <a:prstGeom prst="rect">
            <a:avLst/>
          </a:prstGeom>
          <a:noFill/>
        </p:spPr>
      </p:pic>
      <p:graphicFrame>
        <p:nvGraphicFramePr>
          <p:cNvPr id="7" name="Object 10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8755347"/>
              </p:ext>
            </p:extLst>
          </p:nvPr>
        </p:nvGraphicFramePr>
        <p:xfrm>
          <a:off x="4268337" y="2917395"/>
          <a:ext cx="3783687" cy="824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3" name="Equation" r:id="rId5" imgW="4888375" imgH="1066524" progId="">
                  <p:embed/>
                </p:oleObj>
              </mc:Choice>
              <mc:Fallback>
                <p:oleObj name="Equation" r:id="rId5" imgW="4888375" imgH="1066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8337" y="2917395"/>
                        <a:ext cx="3783687" cy="82472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3"/>
          <p:cNvSpPr txBox="1">
            <a:spLocks noChangeArrowheads="1"/>
          </p:cNvSpPr>
          <p:nvPr/>
        </p:nvSpPr>
        <p:spPr bwMode="gray">
          <a:xfrm>
            <a:off x="3743908" y="3717032"/>
            <a:ext cx="4608512" cy="9001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Arial" pitchFamily="34" charset="0"/>
              <a:buNone/>
              <a:defRPr sz="1800" b="1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500"/>
              </a:spcAft>
              <a:buFont typeface="Arial" pitchFamily="34" charset="0"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500"/>
              </a:spcAft>
              <a:buFont typeface="Arial" pitchFamily="34" charset="0"/>
              <a:buNone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7188" indent="-1746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SzPct val="80000"/>
              <a:buFont typeface="Wingdings" pitchFamily="2" charset="2"/>
              <a:buChar char="l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2050" indent="-174625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Font typeface="ITCOfficinaSans LT Book" pitchFamily="2" charset="0"/>
              <a:buChar char="&gt;"/>
              <a:defRPr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dirty="0" smtClean="0"/>
              <a:t>A crystal behaves like a grating  or prism, except the Bragg Symmetric crystal that behaves like a mirror.</a:t>
            </a:r>
            <a:endParaRPr lang="en-GB" dirty="0"/>
          </a:p>
        </p:txBody>
      </p:sp>
      <p:graphicFrame>
        <p:nvGraphicFramePr>
          <p:cNvPr id="9" name="Object 10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0260896"/>
              </p:ext>
            </p:extLst>
          </p:nvPr>
        </p:nvGraphicFramePr>
        <p:xfrm>
          <a:off x="4572000" y="4509120"/>
          <a:ext cx="2770188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4" name="Equation" r:id="rId7" imgW="2768003" imgH="1117233" progId="Equation.DSMT4">
                  <p:embed/>
                </p:oleObj>
              </mc:Choice>
              <mc:Fallback>
                <p:oleObj name="Equation" r:id="rId7" imgW="2768003" imgH="111723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4509120"/>
                        <a:ext cx="2770188" cy="1117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15308" y="5771001"/>
            <a:ext cx="6228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When combined with </a:t>
            </a:r>
            <a:r>
              <a:rPr lang="en-US" dirty="0" err="1" smtClean="0">
                <a:solidFill>
                  <a:srgbClr val="FF0000"/>
                </a:solidFill>
              </a:rPr>
              <a:t>reflectivities</a:t>
            </a:r>
            <a:r>
              <a:rPr lang="en-US" dirty="0" smtClean="0">
                <a:solidFill>
                  <a:srgbClr val="FF0000"/>
                </a:solidFill>
              </a:rPr>
              <a:t> from dynamical theory we can do ray tracing (beam decomposed in plane waves)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00192" y="1700808"/>
            <a:ext cx="648072" cy="3960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6372200" y="2744924"/>
            <a:ext cx="648072" cy="3960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8770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xfrm>
            <a:off x="727199" y="125999"/>
            <a:ext cx="8236802" cy="496802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1600" b="1" cap="all" dirty="0">
                <a:solidFill>
                  <a:srgbClr val="FFFFFF"/>
                </a:solidFill>
              </a:rPr>
              <a:t>ELECTRON BEAM </a:t>
            </a:r>
            <a:r>
              <a:rPr sz="1600" b="1" cap="all" dirty="0" smtClean="0">
                <a:solidFill>
                  <a:srgbClr val="FFFFFF"/>
                </a:solidFill>
              </a:rPr>
              <a:t>DESCRIPTIO</a:t>
            </a:r>
            <a:r>
              <a:rPr lang="en-US" sz="1600" b="1" cap="all" dirty="0" smtClean="0">
                <a:solidFill>
                  <a:srgbClr val="FFFFFF"/>
                </a:solidFill>
              </a:rPr>
              <a:t>N</a:t>
            </a:r>
            <a:endParaRPr sz="1600" b="1" cap="all" dirty="0">
              <a:solidFill>
                <a:srgbClr val="FFFFFF"/>
              </a:solidFill>
            </a:endParaRPr>
          </a:p>
        </p:txBody>
      </p:sp>
      <p:sp>
        <p:nvSpPr>
          <p:cNvPr id="172" name="Shape 172"/>
          <p:cNvSpPr>
            <a:spLocks noGrp="1"/>
          </p:cNvSpPr>
          <p:nvPr>
            <p:ph type="sldNum" sz="quarter" idx="4294967295"/>
          </p:nvPr>
        </p:nvSpPr>
        <p:spPr>
          <a:xfrm>
            <a:off x="179512" y="6483437"/>
            <a:ext cx="413561" cy="21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800" b="1">
                <a:solidFill>
                  <a:srgbClr val="132577"/>
                </a:solidFill>
              </a:rPr>
              <a:t>2</a:t>
            </a:fld>
            <a:endParaRPr sz="800" b="1">
              <a:solidFill>
                <a:srgbClr val="132577"/>
              </a:solidFill>
            </a:endParaRPr>
          </a:p>
        </p:txBody>
      </p:sp>
      <p:grpSp>
        <p:nvGrpSpPr>
          <p:cNvPr id="175" name="Group 175"/>
          <p:cNvGrpSpPr/>
          <p:nvPr/>
        </p:nvGrpSpPr>
        <p:grpSpPr>
          <a:xfrm>
            <a:off x="1551433" y="3685724"/>
            <a:ext cx="6638485" cy="464872"/>
            <a:chOff x="0" y="0"/>
            <a:chExt cx="6638483" cy="464871"/>
          </a:xfrm>
        </p:grpSpPr>
        <p:sp>
          <p:nvSpPr>
            <p:cNvPr id="173" name="Shape 173"/>
            <p:cNvSpPr/>
            <p:nvPr/>
          </p:nvSpPr>
          <p:spPr>
            <a:xfrm>
              <a:off x="0" y="0"/>
              <a:ext cx="6638484" cy="464871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0" y="0"/>
              <a:ext cx="6638484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/>
              <a:r>
                <a:t> </a:t>
              </a:r>
            </a:p>
          </p:txBody>
        </p:sp>
      </p:grpSp>
      <p:grpSp>
        <p:nvGrpSpPr>
          <p:cNvPr id="178" name="Group 178"/>
          <p:cNvGrpSpPr/>
          <p:nvPr/>
        </p:nvGrpSpPr>
        <p:grpSpPr>
          <a:xfrm>
            <a:off x="593073" y="4045765"/>
            <a:ext cx="4179351" cy="523221"/>
            <a:chOff x="0" y="0"/>
            <a:chExt cx="4179349" cy="523220"/>
          </a:xfrm>
        </p:grpSpPr>
        <p:sp>
          <p:nvSpPr>
            <p:cNvPr id="176" name="Shape 176"/>
            <p:cNvSpPr/>
            <p:nvPr/>
          </p:nvSpPr>
          <p:spPr>
            <a:xfrm>
              <a:off x="-1" y="-1"/>
              <a:ext cx="4179351" cy="523222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-1" y="-1"/>
              <a:ext cx="4179351" cy="350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/>
              <a:r>
                <a:t> </a:t>
              </a:r>
            </a:p>
          </p:txBody>
        </p:sp>
      </p:grpSp>
      <p:grpSp>
        <p:nvGrpSpPr>
          <p:cNvPr id="183" name="Group 183"/>
          <p:cNvGrpSpPr/>
          <p:nvPr/>
        </p:nvGrpSpPr>
        <p:grpSpPr>
          <a:xfrm>
            <a:off x="1925222" y="2929641"/>
            <a:ext cx="5472608" cy="715119"/>
            <a:chOff x="0" y="0"/>
            <a:chExt cx="5472607" cy="715118"/>
          </a:xfrm>
        </p:grpSpPr>
        <p:grpSp>
          <p:nvGrpSpPr>
            <p:cNvPr id="181" name="Group 181"/>
            <p:cNvGrpSpPr/>
            <p:nvPr/>
          </p:nvGrpSpPr>
          <p:grpSpPr>
            <a:xfrm>
              <a:off x="108012" y="113928"/>
              <a:ext cx="5167504" cy="486353"/>
              <a:chOff x="0" y="0"/>
              <a:chExt cx="5167503" cy="486352"/>
            </a:xfrm>
          </p:grpSpPr>
          <p:sp>
            <p:nvSpPr>
              <p:cNvPr id="179" name="Shape 179"/>
              <p:cNvSpPr/>
              <p:nvPr/>
            </p:nvSpPr>
            <p:spPr>
              <a:xfrm>
                <a:off x="-1" y="0"/>
                <a:ext cx="5167505" cy="486352"/>
              </a:xfrm>
              <a:prstGeom prst="rect">
                <a:avLst/>
              </a:prstGeom>
              <a:blipFill rotWithShape="1">
                <a:blip r:embed="rId4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180" name="Shape 180"/>
              <p:cNvSpPr/>
              <p:nvPr/>
            </p:nvSpPr>
            <p:spPr>
              <a:xfrm>
                <a:off x="-1" y="0"/>
                <a:ext cx="5167505" cy="350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lvl="0"/>
                <a:r>
                  <a:t> </a:t>
                </a:r>
              </a:p>
            </p:txBody>
          </p:sp>
        </p:grpSp>
        <p:sp>
          <p:nvSpPr>
            <p:cNvPr id="182" name="Shape 182"/>
            <p:cNvSpPr/>
            <p:nvPr/>
          </p:nvSpPr>
          <p:spPr>
            <a:xfrm>
              <a:off x="0" y="0"/>
              <a:ext cx="5472608" cy="715119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/>
            </a:p>
          </p:txBody>
        </p:sp>
      </p:grpSp>
      <p:grpSp>
        <p:nvGrpSpPr>
          <p:cNvPr id="186" name="Group 186"/>
          <p:cNvGrpSpPr/>
          <p:nvPr/>
        </p:nvGrpSpPr>
        <p:grpSpPr>
          <a:xfrm>
            <a:off x="4803006" y="4677408"/>
            <a:ext cx="1766830" cy="1021243"/>
            <a:chOff x="0" y="0"/>
            <a:chExt cx="1766828" cy="1021242"/>
          </a:xfrm>
        </p:grpSpPr>
        <p:sp>
          <p:nvSpPr>
            <p:cNvPr id="184" name="Shape 184"/>
            <p:cNvSpPr/>
            <p:nvPr/>
          </p:nvSpPr>
          <p:spPr>
            <a:xfrm>
              <a:off x="0" y="-1"/>
              <a:ext cx="1766829" cy="1021244"/>
            </a:xfrm>
            <a:prstGeom prst="rect">
              <a:avLst/>
            </a:prstGeom>
            <a:blipFill rotWithShape="1">
              <a:blip r:embed="rId5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0" y="-1"/>
              <a:ext cx="1766829" cy="350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/>
              <a:r>
                <a:t> </a:t>
              </a:r>
            </a:p>
          </p:txBody>
        </p:sp>
      </p:grpSp>
      <p:grpSp>
        <p:nvGrpSpPr>
          <p:cNvPr id="189" name="Group 189"/>
          <p:cNvGrpSpPr/>
          <p:nvPr/>
        </p:nvGrpSpPr>
        <p:grpSpPr>
          <a:xfrm>
            <a:off x="6807852" y="4677408"/>
            <a:ext cx="1766830" cy="1021243"/>
            <a:chOff x="0" y="0"/>
            <a:chExt cx="1766828" cy="1021242"/>
          </a:xfrm>
        </p:grpSpPr>
        <p:sp>
          <p:nvSpPr>
            <p:cNvPr id="187" name="Shape 187"/>
            <p:cNvSpPr/>
            <p:nvPr/>
          </p:nvSpPr>
          <p:spPr>
            <a:xfrm>
              <a:off x="0" y="-1"/>
              <a:ext cx="1766829" cy="1021244"/>
            </a:xfrm>
            <a:prstGeom prst="rect">
              <a:avLst/>
            </a:prstGeom>
            <a:blipFill rotWithShape="1">
              <a:blip r:embed="rId6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0" y="-1"/>
              <a:ext cx="1766829" cy="350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/>
              <a:r>
                <a:t> </a:t>
              </a:r>
            </a:p>
          </p:txBody>
        </p:sp>
      </p:grpSp>
      <p:sp>
        <p:nvSpPr>
          <p:cNvPr id="190" name="Shape 190"/>
          <p:cNvSpPr/>
          <p:nvPr/>
        </p:nvSpPr>
        <p:spPr>
          <a:xfrm>
            <a:off x="928649" y="5740857"/>
            <a:ext cx="1098140" cy="41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/>
            </a:lvl1pPr>
          </a:lstStyle>
          <a:p>
            <a:pPr lvl="0">
              <a:defRPr sz="1800"/>
            </a:pPr>
            <a:r>
              <a:rPr sz="2200"/>
              <a:t>General</a:t>
            </a:r>
          </a:p>
        </p:txBody>
      </p:sp>
      <p:sp>
        <p:nvSpPr>
          <p:cNvPr id="191" name="Shape 191"/>
          <p:cNvSpPr/>
          <p:nvPr/>
        </p:nvSpPr>
        <p:spPr>
          <a:xfrm>
            <a:off x="2705940" y="5742641"/>
            <a:ext cx="1812465" cy="41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/>
            </a:lvl1pPr>
          </a:lstStyle>
          <a:p>
            <a:pPr lvl="0">
              <a:defRPr sz="1800"/>
            </a:pPr>
            <a:r>
              <a:rPr sz="2200"/>
              <a:t>No z-coupling</a:t>
            </a:r>
          </a:p>
        </p:txBody>
      </p:sp>
      <p:sp>
        <p:nvSpPr>
          <p:cNvPr id="192" name="Shape 192"/>
          <p:cNvSpPr/>
          <p:nvPr/>
        </p:nvSpPr>
        <p:spPr>
          <a:xfrm>
            <a:off x="4803006" y="5734769"/>
            <a:ext cx="1548618" cy="41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/>
            </a:lvl1pPr>
          </a:lstStyle>
          <a:p>
            <a:pPr lvl="0">
              <a:defRPr sz="1800"/>
            </a:pPr>
            <a:r>
              <a:rPr sz="2200"/>
              <a:t>Finite alpha</a:t>
            </a:r>
          </a:p>
        </p:txBody>
      </p:sp>
      <p:sp>
        <p:nvSpPr>
          <p:cNvPr id="193" name="Shape 193"/>
          <p:cNvSpPr/>
          <p:nvPr/>
        </p:nvSpPr>
        <p:spPr>
          <a:xfrm>
            <a:off x="6646763" y="5742641"/>
            <a:ext cx="2044934" cy="41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/>
            </a:lvl1pPr>
          </a:lstStyle>
          <a:p>
            <a:pPr lvl="0">
              <a:defRPr sz="1800"/>
            </a:pPr>
            <a:r>
              <a:rPr sz="2200"/>
              <a:t>Symmetry point</a:t>
            </a:r>
          </a:p>
        </p:txBody>
      </p:sp>
      <p:grpSp>
        <p:nvGrpSpPr>
          <p:cNvPr id="196" name="Group 196"/>
          <p:cNvGrpSpPr/>
          <p:nvPr/>
        </p:nvGrpSpPr>
        <p:grpSpPr>
          <a:xfrm>
            <a:off x="2651625" y="4690538"/>
            <a:ext cx="2039840" cy="1063626"/>
            <a:chOff x="0" y="0"/>
            <a:chExt cx="2039838" cy="1063625"/>
          </a:xfrm>
        </p:grpSpPr>
        <p:sp>
          <p:nvSpPr>
            <p:cNvPr id="194" name="Shape 194"/>
            <p:cNvSpPr/>
            <p:nvPr/>
          </p:nvSpPr>
          <p:spPr>
            <a:xfrm>
              <a:off x="-1" y="0"/>
              <a:ext cx="2039840" cy="1063625"/>
            </a:xfrm>
            <a:prstGeom prst="rect">
              <a:avLst/>
            </a:prstGeom>
            <a:blipFill rotWithShape="1">
              <a:blip r:embed="rId7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-1" y="0"/>
              <a:ext cx="2039840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/>
              <a:r>
                <a:t> </a:t>
              </a:r>
            </a:p>
          </p:txBody>
        </p:sp>
      </p:grpSp>
      <p:pic>
        <p:nvPicPr>
          <p:cNvPr id="197" name="image33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19816" y="4684656"/>
            <a:ext cx="1752845" cy="1086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image26.png"/>
          <p:cNvPicPr/>
          <p:nvPr/>
        </p:nvPicPr>
        <p:blipFill>
          <a:blip r:embed="rId9">
            <a:extLst/>
          </a:blip>
          <a:srcRect l="71119"/>
          <a:stretch>
            <a:fillRect/>
          </a:stretch>
        </p:blipFill>
        <p:spPr>
          <a:xfrm>
            <a:off x="6300192" y="1584379"/>
            <a:ext cx="2339361" cy="685677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Shape 146"/>
          <p:cNvSpPr/>
          <p:nvPr/>
        </p:nvSpPr>
        <p:spPr>
          <a:xfrm>
            <a:off x="382411" y="467759"/>
            <a:ext cx="8192272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/>
            </a:lvl1pPr>
          </a:lstStyle>
          <a:p>
            <a:pPr lvl="0">
              <a:defRPr sz="1800"/>
            </a:pPr>
            <a:r>
              <a:rPr lang="en-US" sz="2800" dirty="0" smtClean="0"/>
              <a:t>In storage rings, the electrons are s</a:t>
            </a:r>
            <a:r>
              <a:rPr sz="2800" dirty="0" smtClean="0"/>
              <a:t>tatistically </a:t>
            </a:r>
            <a:r>
              <a:rPr sz="2800" dirty="0"/>
              <a:t>distributed </a:t>
            </a:r>
            <a:r>
              <a:rPr lang="en-US" sz="2800" dirty="0" smtClean="0"/>
              <a:t>inside </a:t>
            </a:r>
            <a:r>
              <a:rPr sz="2800" dirty="0" smtClean="0"/>
              <a:t>bunches</a:t>
            </a:r>
            <a:endParaRPr sz="2800" dirty="0"/>
          </a:p>
        </p:txBody>
      </p:sp>
      <p:sp>
        <p:nvSpPr>
          <p:cNvPr id="35" name="Shape 156"/>
          <p:cNvSpPr/>
          <p:nvPr/>
        </p:nvSpPr>
        <p:spPr>
          <a:xfrm>
            <a:off x="2663280" y="1946615"/>
            <a:ext cx="420450" cy="494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2400" dirty="0">
                <a:solidFill>
                  <a:srgbClr val="132577"/>
                </a:solidFill>
              </a:rPr>
              <a:t>P</a:t>
            </a:r>
            <a:r>
              <a:rPr sz="2400" baseline="-25000" dirty="0">
                <a:solidFill>
                  <a:srgbClr val="132577"/>
                </a:solidFill>
              </a:rPr>
              <a:t>1</a:t>
            </a:r>
          </a:p>
        </p:txBody>
      </p:sp>
      <p:sp>
        <p:nvSpPr>
          <p:cNvPr id="36" name="Shape 162"/>
          <p:cNvSpPr/>
          <p:nvPr/>
        </p:nvSpPr>
        <p:spPr>
          <a:xfrm>
            <a:off x="5447763" y="2024415"/>
            <a:ext cx="420451" cy="494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2400">
                <a:solidFill>
                  <a:srgbClr val="132577"/>
                </a:solidFill>
              </a:rPr>
              <a:t>P</a:t>
            </a:r>
            <a:r>
              <a:rPr sz="2400" baseline="-25000">
                <a:solidFill>
                  <a:srgbClr val="132577"/>
                </a:solidFill>
              </a:rPr>
              <a:t>2</a:t>
            </a:r>
          </a:p>
        </p:txBody>
      </p:sp>
      <p:sp>
        <p:nvSpPr>
          <p:cNvPr id="37" name="Shape 163"/>
          <p:cNvSpPr/>
          <p:nvPr/>
        </p:nvSpPr>
        <p:spPr>
          <a:xfrm>
            <a:off x="8555936" y="2024413"/>
            <a:ext cx="420451" cy="494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2400">
                <a:solidFill>
                  <a:srgbClr val="132577"/>
                </a:solidFill>
              </a:rPr>
              <a:t>P</a:t>
            </a:r>
            <a:r>
              <a:rPr sz="2400" baseline="-25000">
                <a:solidFill>
                  <a:srgbClr val="132577"/>
                </a:solidFill>
              </a:rPr>
              <a:t>3</a:t>
            </a:r>
          </a:p>
        </p:txBody>
      </p:sp>
      <p:grpSp>
        <p:nvGrpSpPr>
          <p:cNvPr id="38" name="Group 166"/>
          <p:cNvGrpSpPr/>
          <p:nvPr/>
        </p:nvGrpSpPr>
        <p:grpSpPr>
          <a:xfrm>
            <a:off x="449097" y="2512506"/>
            <a:ext cx="4664997" cy="461666"/>
            <a:chOff x="0" y="0"/>
            <a:chExt cx="4664995" cy="461664"/>
          </a:xfrm>
        </p:grpSpPr>
        <p:sp>
          <p:nvSpPr>
            <p:cNvPr id="39" name="Shape 164"/>
            <p:cNvSpPr/>
            <p:nvPr/>
          </p:nvSpPr>
          <p:spPr>
            <a:xfrm>
              <a:off x="-1" y="0"/>
              <a:ext cx="4664997" cy="461665"/>
            </a:xfrm>
            <a:prstGeom prst="rect">
              <a:avLst/>
            </a:prstGeom>
            <a:blipFill rotWithShape="1">
              <a:blip r:embed="rId10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0" name="Shape 165"/>
            <p:cNvSpPr/>
            <p:nvPr/>
          </p:nvSpPr>
          <p:spPr>
            <a:xfrm>
              <a:off x="-1" y="0"/>
              <a:ext cx="4664997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/>
              <a:r>
                <a:t> </a:t>
              </a:r>
            </a:p>
          </p:txBody>
        </p:sp>
      </p:grpSp>
      <p:pic>
        <p:nvPicPr>
          <p:cNvPr id="41" name="image26.png"/>
          <p:cNvPicPr/>
          <p:nvPr/>
        </p:nvPicPr>
        <p:blipFill>
          <a:blip r:embed="rId9">
            <a:extLst/>
          </a:blip>
          <a:srcRect r="68669"/>
          <a:stretch>
            <a:fillRect/>
          </a:stretch>
        </p:blipFill>
        <p:spPr>
          <a:xfrm>
            <a:off x="3330311" y="1584379"/>
            <a:ext cx="2537833" cy="6856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image26.png"/>
          <p:cNvPicPr/>
          <p:nvPr/>
        </p:nvPicPr>
        <p:blipFill>
          <a:blip r:embed="rId9">
            <a:extLst/>
          </a:blip>
          <a:srcRect l="37713" r="34728"/>
          <a:stretch>
            <a:fillRect/>
          </a:stretch>
        </p:blipFill>
        <p:spPr>
          <a:xfrm>
            <a:off x="611560" y="1584379"/>
            <a:ext cx="2232249" cy="68567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0017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457200" y="1106488"/>
            <a:ext cx="8229600" cy="1484312"/>
          </a:xfrm>
        </p:spPr>
        <p:txBody>
          <a:bodyPr/>
          <a:lstStyle/>
          <a:p>
            <a:r>
              <a:rPr lang="en-US" altLang="en-US" sz="2400" smtClean="0">
                <a:ea typeface="ＭＳ Ｐゴシック" panose="020B0600070205080204" pitchFamily="34" charset="-128"/>
              </a:rPr>
              <a:t>Theory of the Use of More Than Two Successive X-Ray Crystal Reflections to Obtain Increased Resolving Power</a:t>
            </a:r>
            <a:br>
              <a:rPr lang="en-US" altLang="en-US" sz="2400" smtClean="0">
                <a:ea typeface="ＭＳ Ｐゴシック" panose="020B0600070205080204" pitchFamily="34" charset="-128"/>
              </a:rPr>
            </a:br>
            <a:r>
              <a:rPr lang="en-US" altLang="en-US" sz="2400" smtClean="0">
                <a:ea typeface="ＭＳ Ｐゴシック" panose="020B0600070205080204" pitchFamily="34" charset="-128"/>
              </a:rPr>
              <a:t>J W. M. DuMond Phys. Rev. </a:t>
            </a:r>
            <a:r>
              <a:rPr lang="en-US" altLang="en-US" sz="2400" b="1" smtClean="0">
                <a:ea typeface="ＭＳ Ｐゴシック" panose="020B0600070205080204" pitchFamily="34" charset="-128"/>
              </a:rPr>
              <a:t>52</a:t>
            </a:r>
            <a:r>
              <a:rPr lang="en-US" altLang="en-US" sz="2400" smtClean="0">
                <a:ea typeface="ＭＳ Ｐゴシック" panose="020B0600070205080204" pitchFamily="34" charset="-128"/>
              </a:rPr>
              <a:t>, 872 – (1937)</a:t>
            </a:r>
            <a:br>
              <a:rPr lang="en-US" altLang="en-US" sz="2400" smtClean="0">
                <a:ea typeface="ＭＳ Ｐゴシック" panose="020B0600070205080204" pitchFamily="34" charset="-128"/>
              </a:rPr>
            </a:br>
            <a:r>
              <a:rPr lang="en-US" altLang="en-US" sz="2400" smtClean="0">
                <a:ea typeface="ＭＳ Ｐゴシック" panose="020B0600070205080204" pitchFamily="34" charset="-128"/>
                <a:hlinkClick r:id="rId2"/>
              </a:rPr>
              <a:t>http://dx.doi.org/10.1103/PhysRev.52.872</a:t>
            </a:r>
            <a:r>
              <a:rPr lang="en-US" altLang="en-US" sz="2400" smtClean="0">
                <a:ea typeface="ＭＳ Ｐゴシック" panose="020B0600070205080204" pitchFamily="34" charset="-128"/>
              </a:rPr>
              <a:t/>
            </a:r>
            <a:br>
              <a:rPr lang="en-US" altLang="en-US" sz="2400" smtClean="0">
                <a:ea typeface="ＭＳ Ｐゴシック" panose="020B0600070205080204" pitchFamily="34" charset="-128"/>
              </a:rPr>
            </a:br>
            <a:endParaRPr lang="en-US" altLang="en-US" sz="2400" smtClean="0">
              <a:ea typeface="ＭＳ Ｐゴシック" panose="020B0600070205080204" pitchFamily="34" charset="-128"/>
            </a:endParaRPr>
          </a:p>
        </p:txBody>
      </p:sp>
      <p:pic>
        <p:nvPicPr>
          <p:cNvPr id="2560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56000"/>
            <a:ext cx="3216275" cy="275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688" y="2351088"/>
            <a:ext cx="3262312" cy="251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975" y="2590800"/>
            <a:ext cx="2322513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163" y="4800600"/>
            <a:ext cx="2473325" cy="150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7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075" y="4552950"/>
            <a:ext cx="359092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8" name="TextBox 7"/>
          <p:cNvSpPr txBox="1">
            <a:spLocks noChangeArrowheads="1"/>
          </p:cNvSpPr>
          <p:nvPr/>
        </p:nvSpPr>
        <p:spPr bwMode="auto">
          <a:xfrm>
            <a:off x="5781675" y="90488"/>
            <a:ext cx="3194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F0000"/>
                </a:solidFill>
              </a:rPr>
              <a:t>ex17_crystalmono.ows</a:t>
            </a:r>
            <a:endParaRPr lang="en-GB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Resolution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359" y="1727640"/>
            <a:ext cx="4424728" cy="9569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46400"/>
            <a:ext cx="9144000" cy="94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96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04938" y="2132856"/>
            <a:ext cx="6539062" cy="43520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572" y="152636"/>
            <a:ext cx="8424428" cy="468052"/>
          </a:xfrm>
        </p:spPr>
        <p:txBody>
          <a:bodyPr/>
          <a:lstStyle/>
          <a:p>
            <a:r>
              <a:rPr lang="en-US" sz="2800" dirty="0" smtClean="0"/>
              <a:t>EFFECT OF CRYSTAL  ANISOTROPY  in bent crystals</a:t>
            </a:r>
            <a:endParaRPr lang="en-GB" sz="2800" dirty="0"/>
          </a:p>
        </p:txBody>
      </p:sp>
      <p:sp>
        <p:nvSpPr>
          <p:cNvPr id="7" name="ZoneTexte 6"/>
          <p:cNvSpPr txBox="1"/>
          <p:nvPr/>
        </p:nvSpPr>
        <p:spPr>
          <a:xfrm>
            <a:off x="287524" y="6201308"/>
            <a:ext cx="8568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M. Sanchez del Rio, N. Perez-</a:t>
            </a:r>
            <a:r>
              <a:rPr lang="fr-FR" sz="1400" dirty="0" err="1" smtClean="0"/>
              <a:t>Bocanegra</a:t>
            </a:r>
            <a:r>
              <a:rPr lang="fr-FR" sz="1400" dirty="0" smtClean="0"/>
              <a:t>, X. </a:t>
            </a:r>
            <a:r>
              <a:rPr lang="fr-FR" sz="1400" dirty="0" err="1" smtClean="0"/>
              <a:t>Shi</a:t>
            </a:r>
            <a:r>
              <a:rPr lang="fr-FR" sz="1400" dirty="0" smtClean="0"/>
              <a:t> &amp; V. </a:t>
            </a:r>
            <a:r>
              <a:rPr lang="fr-FR" sz="1400" dirty="0" err="1" smtClean="0"/>
              <a:t>Honkimaki</a:t>
            </a:r>
            <a:r>
              <a:rPr lang="fr-FR" sz="1400" dirty="0" smtClean="0"/>
              <a:t>, </a:t>
            </a:r>
            <a:r>
              <a:rPr lang="hu-HU" sz="1400" dirty="0"/>
              <a:t>J. Appl. Cryst. (2015). 48, 477-491</a:t>
            </a:r>
            <a:endParaRPr lang="fr-FR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160748" y="4833156"/>
            <a:ext cx="5256584" cy="1010628"/>
          </a:xfrm>
          <a:prstGeom prst="rect">
            <a:avLst/>
          </a:prstGeom>
        </p:spPr>
      </p:pic>
      <p:pic>
        <p:nvPicPr>
          <p:cNvPr id="96257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67744" y="908720"/>
            <a:ext cx="1620180" cy="985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67943" y="656692"/>
            <a:ext cx="2938293" cy="1620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108520" y="2528900"/>
            <a:ext cx="2759736" cy="1188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60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84268" y="908720"/>
            <a:ext cx="2159732" cy="998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Arrow Connector 11"/>
          <p:cNvCxnSpPr/>
          <p:nvPr/>
        </p:nvCxnSpPr>
        <p:spPr>
          <a:xfrm flipV="1">
            <a:off x="1079612" y="1268760"/>
            <a:ext cx="0" cy="12961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467544" y="3501008"/>
            <a:ext cx="620452" cy="8197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79612" y="1160748"/>
            <a:ext cx="828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111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719572" y="4005064"/>
            <a:ext cx="1620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11-2 or 1-10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737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704" name="Rectangle 8"/>
          <p:cNvSpPr>
            <a:spLocks noGrp="1" noChangeArrowheads="1"/>
          </p:cNvSpPr>
          <p:nvPr>
            <p:ph type="title"/>
          </p:nvPr>
        </p:nvSpPr>
        <p:spPr>
          <a:xfrm>
            <a:off x="719572" y="116632"/>
            <a:ext cx="8172908" cy="540060"/>
          </a:xfrm>
        </p:spPr>
        <p:txBody>
          <a:bodyPr/>
          <a:lstStyle/>
          <a:p>
            <a:r>
              <a:rPr lang="en-US" dirty="0"/>
              <a:t>Multiple </a:t>
            </a:r>
            <a:r>
              <a:rPr lang="en-US" dirty="0" smtClean="0"/>
              <a:t>BRAGG Diffraction</a:t>
            </a:r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251520" y="728700"/>
            <a:ext cx="86049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Simultaneous multiple diffraction occurs when the incident wave finds several sets of planes satisfying the Bragg law.</a:t>
            </a:r>
          </a:p>
          <a:p>
            <a:endParaRPr lang="en-GB" dirty="0" smtClean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They were first discovered by </a:t>
            </a:r>
            <a:r>
              <a:rPr lang="en-GB" dirty="0" err="1" smtClean="0"/>
              <a:t>Renninger</a:t>
            </a:r>
            <a:r>
              <a:rPr lang="en-GB" dirty="0" smtClean="0"/>
              <a:t> (1937) so they are called </a:t>
            </a:r>
            <a:r>
              <a:rPr lang="en-GB" dirty="0" err="1" smtClean="0"/>
              <a:t>Renninger</a:t>
            </a:r>
            <a:r>
              <a:rPr lang="en-GB" dirty="0" smtClean="0"/>
              <a:t> reflections of detour reflections (</a:t>
            </a:r>
            <a:r>
              <a:rPr lang="en-GB" dirty="0" err="1" smtClean="0"/>
              <a:t>umweganregung</a:t>
            </a:r>
            <a:r>
              <a:rPr lang="en-GB" dirty="0" smtClean="0"/>
              <a:t>).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Kinematical theory (Cole, </a:t>
            </a:r>
            <a:r>
              <a:rPr lang="en-GB" dirty="0" err="1" smtClean="0"/>
              <a:t>Acta</a:t>
            </a:r>
            <a:r>
              <a:rPr lang="en-GB" dirty="0" smtClean="0"/>
              <a:t> </a:t>
            </a:r>
            <a:r>
              <a:rPr lang="en-GB" dirty="0"/>
              <a:t>Cryst</a:t>
            </a:r>
            <a:r>
              <a:rPr lang="en-GB" dirty="0" smtClean="0"/>
              <a:t>.15 138 </a:t>
            </a:r>
            <a:r>
              <a:rPr lang="en-GB" dirty="0"/>
              <a:t>(</a:t>
            </a:r>
            <a:r>
              <a:rPr lang="en-GB" dirty="0" smtClean="0"/>
              <a:t>1962); </a:t>
            </a:r>
            <a:r>
              <a:rPr lang="en-US" dirty="0" err="1" smtClean="0"/>
              <a:t>Rossmanith</a:t>
            </a:r>
            <a:r>
              <a:rPr lang="en-US" dirty="0" smtClean="0"/>
              <a:t> </a:t>
            </a:r>
            <a:r>
              <a:rPr lang="en-GB" dirty="0" smtClean="0"/>
              <a:t>PSILAM; XOP/MARE)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Beyond kinematical theory </a:t>
            </a:r>
            <a:r>
              <a:rPr lang="en-US" dirty="0" smtClean="0"/>
              <a:t>(</a:t>
            </a:r>
            <a:r>
              <a:rPr lang="en-US" dirty="0" err="1" smtClean="0"/>
              <a:t>Colella</a:t>
            </a:r>
            <a:r>
              <a:rPr lang="en-US" dirty="0" smtClean="0"/>
              <a:t>, </a:t>
            </a:r>
            <a:r>
              <a:rPr lang="en-US" dirty="0" err="1" smtClean="0"/>
              <a:t>Acta</a:t>
            </a:r>
            <a:r>
              <a:rPr lang="en-US" dirty="0" smtClean="0"/>
              <a:t> </a:t>
            </a:r>
            <a:r>
              <a:rPr lang="en-US" dirty="0" err="1" smtClean="0"/>
              <a:t>Cryst</a:t>
            </a:r>
            <a:r>
              <a:rPr lang="en-US" dirty="0" smtClean="0"/>
              <a:t>. </a:t>
            </a:r>
            <a:r>
              <a:rPr lang="en-US" dirty="0"/>
              <a:t>A30, 413 (1974</a:t>
            </a:r>
            <a:r>
              <a:rPr lang="en-US" dirty="0" smtClean="0"/>
              <a:t>); </a:t>
            </a:r>
            <a:r>
              <a:rPr lang="en-US" dirty="0" err="1" smtClean="0"/>
              <a:t>Shen</a:t>
            </a:r>
            <a:r>
              <a:rPr lang="en-US" dirty="0"/>
              <a:t>;</a:t>
            </a:r>
            <a:r>
              <a:rPr lang="en-US" dirty="0" smtClean="0"/>
              <a:t> </a:t>
            </a:r>
            <a:r>
              <a:rPr lang="en-US" dirty="0" err="1" smtClean="0"/>
              <a:t>Stepanov</a:t>
            </a:r>
            <a:r>
              <a:rPr lang="en-US" dirty="0" smtClean="0"/>
              <a:t> </a:t>
            </a:r>
            <a:r>
              <a:rPr lang="en-GB" dirty="0"/>
              <a:t>http://x-</a:t>
            </a:r>
            <a:r>
              <a:rPr lang="en-GB" dirty="0" err="1"/>
              <a:t>server.gmca.aps.anl.gov</a:t>
            </a:r>
            <a:r>
              <a:rPr lang="en-US" dirty="0" smtClean="0"/>
              <a:t>)  </a:t>
            </a:r>
            <a:endParaRPr lang="en-GB" dirty="0"/>
          </a:p>
        </p:txBody>
      </p:sp>
      <p:pic>
        <p:nvPicPr>
          <p:cNvPr id="8294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5089" y="3314023"/>
            <a:ext cx="2413881" cy="1614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5912" y="3573016"/>
            <a:ext cx="3956018" cy="2361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56276" y="3933056"/>
            <a:ext cx="1905221" cy="616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4135" y="5127936"/>
            <a:ext cx="2211666" cy="17300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089" y="5105208"/>
            <a:ext cx="2089181" cy="165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10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Coherence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24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3" descr="D:\Dropbox\Projects\ISN\figures\mirrorx_fig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50" y="1611313"/>
            <a:ext cx="19748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2" descr="D:\Dropbox\Projects\ISN\figures\mirrory_fig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1611313"/>
            <a:ext cx="19748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7" descr="D:\Dropbox\Projects\SRW_SHADOW_test\figures\conv_no_fi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5"/>
          <a:stretch>
            <a:fillRect/>
          </a:stretch>
        </p:blipFill>
        <p:spPr bwMode="auto">
          <a:xfrm>
            <a:off x="228600" y="3956050"/>
            <a:ext cx="24257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own Arrow 7"/>
          <p:cNvSpPr/>
          <p:nvPr/>
        </p:nvSpPr>
        <p:spPr bwMode="auto">
          <a:xfrm>
            <a:off x="914400" y="3675063"/>
            <a:ext cx="457200" cy="304800"/>
          </a:xfrm>
          <a:prstGeom prst="downArrow">
            <a:avLst>
              <a:gd name="adj1" fmla="val 35543"/>
              <a:gd name="adj2" fmla="val 50000"/>
            </a:avLst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defTabSz="914400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5" y="152400"/>
            <a:ext cx="8789988" cy="71596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800" dirty="0" smtClean="0">
                <a:solidFill>
                  <a:srgbClr val="0000FF"/>
                </a:solidFill>
              </a:rPr>
              <a:t>HYBRID METHOD IN SHADOW (X. Shi </a:t>
            </a:r>
            <a:r>
              <a:rPr lang="en-US" sz="2800" i="1" dirty="0" smtClean="0">
                <a:solidFill>
                  <a:srgbClr val="0000FF"/>
                </a:solidFill>
              </a:rPr>
              <a:t>et al.</a:t>
            </a:r>
            <a:r>
              <a:rPr lang="en-US" sz="2800" dirty="0" smtClean="0">
                <a:solidFill>
                  <a:srgbClr val="0000FF"/>
                </a:solidFill>
              </a:rPr>
              <a:t>)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Combining ray tracing and </a:t>
            </a:r>
            <a:r>
              <a:rPr lang="en-US" sz="2800" dirty="0" err="1" smtClean="0"/>
              <a:t>wavefront</a:t>
            </a:r>
            <a:r>
              <a:rPr lang="en-US" sz="2800" dirty="0" smtClean="0"/>
              <a:t> propagation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065463"/>
            <a:ext cx="1676400" cy="60166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 algn="ctr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Ray tracing of the </a:t>
            </a:r>
            <a:r>
              <a:rPr lang="en-US" sz="1600" dirty="0" err="1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beamline</a:t>
            </a:r>
            <a:endParaRPr lang="en-US" sz="1400" dirty="0" smtClean="0">
              <a:solidFill>
                <a:schemeClr val="bg2">
                  <a:lumMod val="1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9704" name="Picture 5" descr="D:\Dropbox\Projects\SRW_SHADOW_test\figures\dif_x_y_fi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984625"/>
            <a:ext cx="2286000" cy="223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5" name="Picture 6" descr="D:\Dropbox\Projects\SRW_SHADOW_test\figures\conv_4nm_fig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1"/>
          <a:stretch>
            <a:fillRect/>
          </a:stretch>
        </p:blipFill>
        <p:spPr bwMode="auto">
          <a:xfrm>
            <a:off x="6477000" y="3979863"/>
            <a:ext cx="244792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743200" y="4724400"/>
            <a:ext cx="656065" cy="461665"/>
          </a:xfrm>
          <a:prstGeom prst="rect">
            <a:avLst/>
          </a:prstGeom>
          <a:blipFill rotWithShape="1">
            <a:blip r:embed="rId7" cstate="print"/>
            <a:stretch>
              <a:fillRect b="-10526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18" name="TextBox 1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820935" y="4724400"/>
            <a:ext cx="656065" cy="461665"/>
          </a:xfrm>
          <a:prstGeom prst="rect">
            <a:avLst/>
          </a:prstGeom>
          <a:blipFill rotWithShape="1">
            <a:blip r:embed="rId8" cstate="print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7" name="TextBox 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209800" y="2913870"/>
            <a:ext cx="6705600" cy="743730"/>
          </a:xfrm>
          <a:prstGeom prst="rect">
            <a:avLst/>
          </a:prstGeom>
          <a:blipFill rotWithShape="1">
            <a:blip r:embed="rId9" cstate="print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12" name="TextBox 1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13656" y="949637"/>
            <a:ext cx="8610600" cy="650563"/>
          </a:xfrm>
          <a:prstGeom prst="rect">
            <a:avLst/>
          </a:prstGeom>
          <a:blipFill rotWithShape="1">
            <a:blip r:embed="rId10" cstate="print"/>
            <a:stretch>
              <a:fillRect/>
            </a:stretch>
          </a:blipFill>
          <a:ln/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29710" name="Up Arrow 15"/>
          <p:cNvSpPr>
            <a:spLocks noChangeArrowheads="1"/>
          </p:cNvSpPr>
          <p:nvPr/>
        </p:nvSpPr>
        <p:spPr bwMode="auto">
          <a:xfrm>
            <a:off x="5432425" y="1414463"/>
            <a:ext cx="282575" cy="279400"/>
          </a:xfrm>
          <a:prstGeom prst="upArrow">
            <a:avLst>
              <a:gd name="adj1" fmla="val 36944"/>
              <a:gd name="adj2" fmla="val 56144"/>
            </a:avLst>
          </a:prstGeom>
          <a:solidFill>
            <a:schemeClr val="bg1"/>
          </a:solidFill>
          <a:ln w="12700" algn="ctr">
            <a:solidFill>
              <a:srgbClr val="00B0F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914400"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57400" y="1693863"/>
            <a:ext cx="1874838" cy="584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Ideal lens with focal lengths of </a:t>
            </a:r>
            <a:r>
              <a:rPr lang="en-US" sz="1600" i="1" dirty="0" err="1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1600" i="1" baseline="-25000" dirty="0" err="1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1600" i="1" dirty="0" err="1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1600" i="1" baseline="-25000" dirty="0" err="1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endParaRPr lang="en-US" sz="1600" i="1" baseline="-25000" dirty="0">
              <a:solidFill>
                <a:schemeClr val="bg2">
                  <a:lumMod val="1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Bent-Up Arrow 23"/>
          <p:cNvSpPr/>
          <p:nvPr/>
        </p:nvSpPr>
        <p:spPr bwMode="auto">
          <a:xfrm flipV="1">
            <a:off x="1219200" y="2605088"/>
            <a:ext cx="1524000" cy="536575"/>
          </a:xfrm>
          <a:prstGeom prst="bentUpArrow">
            <a:avLst>
              <a:gd name="adj1" fmla="val 22823"/>
              <a:gd name="adj2" fmla="val 32059"/>
              <a:gd name="adj3" fmla="val 27824"/>
            </a:avLst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defTabSz="914400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9713" name="Rectangle 24"/>
          <p:cNvSpPr>
            <a:spLocks noChangeArrowheads="1"/>
          </p:cNvSpPr>
          <p:nvPr/>
        </p:nvSpPr>
        <p:spPr bwMode="auto">
          <a:xfrm flipH="1">
            <a:off x="1219200" y="1541463"/>
            <a:ext cx="128588" cy="106362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914400"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29714" name="Up Arrow 27"/>
          <p:cNvSpPr>
            <a:spLocks noChangeArrowheads="1"/>
          </p:cNvSpPr>
          <p:nvPr/>
        </p:nvSpPr>
        <p:spPr bwMode="auto">
          <a:xfrm>
            <a:off x="2789238" y="1465263"/>
            <a:ext cx="282575" cy="230187"/>
          </a:xfrm>
          <a:prstGeom prst="upArrow">
            <a:avLst>
              <a:gd name="adj1" fmla="val 36944"/>
              <a:gd name="adj2" fmla="val 56144"/>
            </a:avLst>
          </a:prstGeom>
          <a:solidFill>
            <a:schemeClr val="bg1"/>
          </a:solidFill>
          <a:ln w="12700" algn="ctr">
            <a:solidFill>
              <a:srgbClr val="00B0F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914400"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29715" name="Up Arrow 28"/>
          <p:cNvSpPr>
            <a:spLocks noChangeArrowheads="1"/>
          </p:cNvSpPr>
          <p:nvPr/>
        </p:nvSpPr>
        <p:spPr bwMode="auto">
          <a:xfrm>
            <a:off x="8077200" y="1414463"/>
            <a:ext cx="282575" cy="279400"/>
          </a:xfrm>
          <a:prstGeom prst="upArrow">
            <a:avLst>
              <a:gd name="adj1" fmla="val 36944"/>
              <a:gd name="adj2" fmla="val 56144"/>
            </a:avLst>
          </a:prstGeom>
          <a:solidFill>
            <a:schemeClr val="bg1"/>
          </a:solidFill>
          <a:ln w="12700" algn="ctr">
            <a:solidFill>
              <a:srgbClr val="00B0F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914400" eaLnBrk="1" hangingPunct="1"/>
            <a:endParaRPr lang="en-US" altLang="en-US">
              <a:latin typeface="Calibri" panose="020F0502020204030204" pitchFamily="34" charset="0"/>
            </a:endParaRPr>
          </a:p>
        </p:txBody>
      </p:sp>
      <p:grpSp>
        <p:nvGrpSpPr>
          <p:cNvPr id="4" name="Group 14"/>
          <p:cNvGrpSpPr/>
          <p:nvPr/>
        </p:nvGrpSpPr>
        <p:grpSpPr>
          <a:xfrm>
            <a:off x="4724401" y="3445846"/>
            <a:ext cx="3634831" cy="538348"/>
            <a:chOff x="4600228" y="2609519"/>
            <a:chExt cx="3857973" cy="12992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Bent-Up Arrow 12"/>
            <p:cNvSpPr/>
            <p:nvPr/>
          </p:nvSpPr>
          <p:spPr bwMode="auto">
            <a:xfrm flipH="1" flipV="1">
              <a:off x="4600228" y="3295315"/>
              <a:ext cx="3857972" cy="613434"/>
            </a:xfrm>
            <a:prstGeom prst="bentUpArrow">
              <a:avLst>
                <a:gd name="adj1" fmla="val 26129"/>
                <a:gd name="adj2" fmla="val 50000"/>
                <a:gd name="adj3" fmla="val 40906"/>
              </a:avLst>
            </a:prstGeom>
            <a:solidFill>
              <a:srgbClr val="00B0F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defTabSz="914400"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8388255" y="2609519"/>
              <a:ext cx="69946" cy="685796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4400">
                <a:defRPr/>
              </a:pPr>
              <a:endParaRPr lang="en-US">
                <a:latin typeface="Calibri" pitchFamily="34" charset="0"/>
              </a:endParaRPr>
            </a:p>
          </p:txBody>
        </p:sp>
      </p:grpSp>
      <p:sp>
        <p:nvSpPr>
          <p:cNvPr id="2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1438" y="6265863"/>
            <a:ext cx="8991600" cy="609600"/>
          </a:xfrm>
        </p:spPr>
        <p:txBody>
          <a:bodyPr/>
          <a:lstStyle/>
          <a:p>
            <a:pPr algn="l">
              <a:defRPr/>
            </a:pPr>
            <a:r>
              <a:rPr lang="en-US" sz="10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X. Shi, R. </a:t>
            </a:r>
            <a:r>
              <a:rPr lang="en-US" sz="1000" dirty="0" err="1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Reininger</a:t>
            </a:r>
            <a:r>
              <a:rPr lang="en-US" sz="10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, M. Sanchez del Rio, L. </a:t>
            </a:r>
            <a:r>
              <a:rPr lang="en-US" sz="1000" dirty="0" err="1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Assoufid</a:t>
            </a:r>
            <a:r>
              <a:rPr lang="en-US" sz="10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“ </a:t>
            </a:r>
            <a:r>
              <a:rPr lang="sv-SE" sz="10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J. Synchrotron Rad. (2014) 21, doi:10.1107/S160057751400650X</a:t>
            </a:r>
          </a:p>
          <a:p>
            <a:pPr algn="l">
              <a:defRPr/>
            </a:pPr>
            <a:r>
              <a:rPr lang="sv-SE" sz="10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X. Shi, M. Sanchez del Rio and Ruben Reininger Proc. SPIE 9209, 920911 (2014); doi:10.1117/12.2061984</a:t>
            </a:r>
          </a:p>
          <a:p>
            <a:pPr algn="l">
              <a:defRPr/>
            </a:pPr>
            <a:r>
              <a:rPr lang="sv-SE" sz="10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X. Shi, R. Reininger, M. Sánchez del Río, J. Qian and L. Assoufid Proc. SPIE 9209, 920909 (2014); doi:10.1117/12.2061950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/>
          <p:cNvSpPr>
            <a:spLocks noChangeArrowheads="1"/>
          </p:cNvSpPr>
          <p:nvPr/>
        </p:nvSpPr>
        <p:spPr bwMode="auto">
          <a:xfrm>
            <a:off x="152400" y="609600"/>
            <a:ext cx="55626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1400" b="1" dirty="0" smtClean="0">
                <a:solidFill>
                  <a:srgbClr val="FF0000"/>
                </a:solidFill>
                <a:latin typeface="Helvetica" charset="0"/>
              </a:rPr>
              <a:t>Starting with TWO well defined (thus coherent) waves with THE SAME intensity:</a:t>
            </a:r>
            <a:r>
              <a:rPr lang="en-US" sz="1400" b="1" dirty="0" smtClean="0">
                <a:solidFill>
                  <a:srgbClr val="008000"/>
                </a:solidFill>
                <a:latin typeface="Helvetica" charset="0"/>
              </a:rPr>
              <a:t> </a:t>
            </a:r>
          </a:p>
          <a:p>
            <a:pPr>
              <a:spcBef>
                <a:spcPct val="20000"/>
              </a:spcBef>
            </a:pPr>
            <a:endParaRPr lang="en-US" sz="1400" b="1" dirty="0" smtClean="0">
              <a:solidFill>
                <a:srgbClr val="008000"/>
              </a:solidFill>
              <a:latin typeface="Helvetica" charset="0"/>
            </a:endParaRPr>
          </a:p>
          <a:p>
            <a:pPr>
              <a:spcBef>
                <a:spcPct val="20000"/>
              </a:spcBef>
            </a:pPr>
            <a:r>
              <a:rPr lang="en-US" sz="2000" b="1" dirty="0" smtClean="0">
                <a:solidFill>
                  <a:srgbClr val="008000"/>
                </a:solidFill>
                <a:latin typeface="Helvetica" pitchFamily="34" charset="0"/>
                <a:cs typeface="Helvetica" pitchFamily="34" charset="0"/>
              </a:rPr>
              <a:t>LONGITUDINAL (TEMPORAL) COHERENCE LENGTH L</a:t>
            </a:r>
            <a:r>
              <a:rPr lang="en-US" sz="2000" b="1" baseline="-25000" dirty="0" smtClean="0">
                <a:solidFill>
                  <a:srgbClr val="008000"/>
                </a:solidFill>
                <a:latin typeface="Helvetica" pitchFamily="34" charset="0"/>
                <a:cs typeface="Helvetica" pitchFamily="34" charset="0"/>
              </a:rPr>
              <a:t>L</a:t>
            </a:r>
          </a:p>
          <a:p>
            <a:pPr>
              <a:spcBef>
                <a:spcPct val="20000"/>
              </a:spcBef>
            </a:pPr>
            <a:r>
              <a:rPr lang="en-US" sz="1600" b="1" dirty="0" smtClean="0">
                <a:solidFill>
                  <a:srgbClr val="008000"/>
                </a:solidFill>
                <a:latin typeface="Helvetica" pitchFamily="34" charset="0"/>
                <a:cs typeface="Helvetica" pitchFamily="34" charset="0"/>
              </a:rPr>
              <a:t>Distance over which two waves from the same source point with slightly different wavelengths will completely </a:t>
            </a:r>
            <a:r>
              <a:rPr lang="en-US" sz="1600" b="1" dirty="0" err="1" smtClean="0">
                <a:solidFill>
                  <a:srgbClr val="008000"/>
                </a:solidFill>
                <a:latin typeface="Helvetica" pitchFamily="34" charset="0"/>
                <a:cs typeface="Helvetica" pitchFamily="34" charset="0"/>
              </a:rPr>
              <a:t>dephase</a:t>
            </a:r>
            <a:r>
              <a:rPr lang="en-US" sz="1600" b="1" dirty="0" smtClean="0">
                <a:solidFill>
                  <a:srgbClr val="008000"/>
                </a:solidFill>
                <a:latin typeface="Helvetica" pitchFamily="34" charset="0"/>
                <a:cs typeface="Helvetica" pitchFamily="34" charset="0"/>
              </a:rPr>
              <a:t>.</a:t>
            </a:r>
            <a:endParaRPr lang="en-US" sz="1400" b="1" dirty="0" smtClean="0">
              <a:solidFill>
                <a:srgbClr val="008000"/>
              </a:solidFill>
              <a:latin typeface="Helvetica" pitchFamily="34" charset="0"/>
              <a:cs typeface="Helvetica" pitchFamily="34" charset="0"/>
            </a:endParaRPr>
          </a:p>
          <a:p>
            <a:pPr>
              <a:spcBef>
                <a:spcPct val="20000"/>
              </a:spcBef>
            </a:pPr>
            <a:endParaRPr lang="en-US" sz="1400" b="1" dirty="0" smtClean="0">
              <a:solidFill>
                <a:srgbClr val="008000"/>
              </a:solidFill>
              <a:latin typeface="Helvetica" pitchFamily="34" charset="0"/>
              <a:cs typeface="Helvetica" pitchFamily="34" charset="0"/>
            </a:endParaRPr>
          </a:p>
          <a:p>
            <a:pPr>
              <a:spcBef>
                <a:spcPct val="20000"/>
              </a:spcBef>
            </a:pPr>
            <a:endParaRPr lang="en-US" sz="1400" b="1" dirty="0" smtClean="0">
              <a:solidFill>
                <a:srgbClr val="008000"/>
              </a:solidFill>
              <a:latin typeface="Helvetica" pitchFamily="34" charset="0"/>
              <a:cs typeface="Helvetica" pitchFamily="34" charset="0"/>
            </a:endParaRPr>
          </a:p>
          <a:p>
            <a:pPr>
              <a:spcBef>
                <a:spcPct val="20000"/>
              </a:spcBef>
            </a:pPr>
            <a:endParaRPr lang="en-US" sz="1400" b="1" dirty="0" smtClean="0">
              <a:solidFill>
                <a:srgbClr val="008000"/>
              </a:solidFill>
              <a:latin typeface="Helvetica" pitchFamily="34" charset="0"/>
              <a:cs typeface="Helvetica" pitchFamily="34" charset="0"/>
            </a:endParaRPr>
          </a:p>
          <a:p>
            <a:pPr>
              <a:spcBef>
                <a:spcPct val="20000"/>
              </a:spcBef>
            </a:pPr>
            <a:endParaRPr lang="en-US" sz="1400" b="1" dirty="0" smtClean="0">
              <a:solidFill>
                <a:srgbClr val="008000"/>
              </a:solidFill>
              <a:latin typeface="Helvetica" pitchFamily="34" charset="0"/>
              <a:cs typeface="Helvetica" pitchFamily="34" charset="0"/>
            </a:endParaRPr>
          </a:p>
          <a:p>
            <a:pPr>
              <a:spcBef>
                <a:spcPct val="20000"/>
              </a:spcBef>
            </a:pPr>
            <a:endParaRPr lang="en-US" sz="1400" b="1" dirty="0">
              <a:solidFill>
                <a:srgbClr val="008000"/>
              </a:solidFill>
              <a:latin typeface="Helvetica" pitchFamily="34" charset="0"/>
              <a:cs typeface="Helvetica" pitchFamily="34" charset="0"/>
            </a:endParaRPr>
          </a:p>
          <a:p>
            <a:pPr>
              <a:spcBef>
                <a:spcPct val="20000"/>
              </a:spcBef>
            </a:pPr>
            <a:r>
              <a:rPr lang="en-US" sz="1200" b="1" dirty="0">
                <a:solidFill>
                  <a:srgbClr val="008000"/>
                </a:solidFill>
                <a:latin typeface="Helvetica" charset="0"/>
              </a:rPr>
              <a:t/>
            </a:r>
            <a:br>
              <a:rPr lang="en-US" sz="1200" b="1" dirty="0">
                <a:solidFill>
                  <a:srgbClr val="008000"/>
                </a:solidFill>
                <a:latin typeface="Helvetica" charset="0"/>
              </a:rPr>
            </a:br>
            <a:r>
              <a:rPr lang="en-US" sz="2000" b="1" dirty="0" smtClean="0">
                <a:solidFill>
                  <a:srgbClr val="0070C0"/>
                </a:solidFill>
                <a:latin typeface="Helvetica" charset="0"/>
              </a:rPr>
              <a:t>TRANSVERSE COHERENCE LENGTH L</a:t>
            </a:r>
            <a:r>
              <a:rPr lang="en-US" sz="2000" b="1" baseline="-25000" dirty="0" smtClean="0">
                <a:solidFill>
                  <a:srgbClr val="0070C0"/>
                </a:solidFill>
                <a:latin typeface="Helvetica" charset="0"/>
              </a:rPr>
              <a:t>T</a:t>
            </a:r>
            <a:endParaRPr lang="en-US" sz="2000" b="1" dirty="0" smtClean="0">
              <a:solidFill>
                <a:srgbClr val="0070C0"/>
              </a:solidFill>
              <a:latin typeface="Helvetica" charset="0"/>
            </a:endParaRPr>
          </a:p>
          <a:p>
            <a:pPr>
              <a:spcBef>
                <a:spcPct val="20000"/>
              </a:spcBef>
            </a:pPr>
            <a:r>
              <a:rPr lang="en-US" sz="1600" b="1" dirty="0" smtClean="0">
                <a:solidFill>
                  <a:srgbClr val="0070C0"/>
                </a:solidFill>
                <a:latin typeface="Helvetica" charset="0"/>
              </a:rPr>
              <a:t>The lateral distance along a </a:t>
            </a:r>
            <a:r>
              <a:rPr lang="en-US" sz="1600" b="1" dirty="0" err="1" smtClean="0">
                <a:solidFill>
                  <a:srgbClr val="0070C0"/>
                </a:solidFill>
                <a:latin typeface="Helvetica" charset="0"/>
              </a:rPr>
              <a:t>wavefront</a:t>
            </a:r>
            <a:r>
              <a:rPr lang="en-US" sz="1600" b="1" dirty="0" smtClean="0">
                <a:solidFill>
                  <a:srgbClr val="0070C0"/>
                </a:solidFill>
                <a:latin typeface="Helvetica" charset="0"/>
              </a:rPr>
              <a:t> over which there is a complete </a:t>
            </a:r>
            <a:r>
              <a:rPr lang="en-US" sz="1600" b="1" dirty="0" err="1" smtClean="0">
                <a:solidFill>
                  <a:srgbClr val="0070C0"/>
                </a:solidFill>
                <a:latin typeface="Helvetica" charset="0"/>
              </a:rPr>
              <a:t>dephasing</a:t>
            </a:r>
            <a:r>
              <a:rPr lang="en-US" sz="1600" b="1" dirty="0" smtClean="0">
                <a:solidFill>
                  <a:srgbClr val="0070C0"/>
                </a:solidFill>
                <a:latin typeface="Helvetica" charset="0"/>
              </a:rPr>
              <a:t> between two waves of the same wavelength, which originate from two separate points in space</a:t>
            </a:r>
          </a:p>
        </p:txBody>
      </p:sp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609600"/>
            <a:ext cx="2743200" cy="2497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4038600"/>
            <a:ext cx="3503777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5400" y="5608320"/>
            <a:ext cx="3911600" cy="1173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28600" y="152400"/>
            <a:ext cx="845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COHERENT LENGTHS - TWO WAVES                                 </a:t>
            </a:r>
            <a:r>
              <a:rPr lang="en-US" sz="1200" dirty="0" smtClean="0"/>
              <a:t>http://www.csrri.iit.edu/~segre/phys570/10F/lecture_04.pdf</a:t>
            </a:r>
            <a:endParaRPr lang="en-US" sz="1600" dirty="0"/>
          </a:p>
        </p:txBody>
      </p:sp>
      <p:pic>
        <p:nvPicPr>
          <p:cNvPr id="18329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" y="3048000"/>
            <a:ext cx="639277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5486400" y="3352800"/>
            <a:ext cx="1143000" cy="6654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67000" y="6172200"/>
            <a:ext cx="11430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057400" y="3048000"/>
            <a:ext cx="28956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3297" name="Picture 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71600" y="2514600"/>
            <a:ext cx="3048000" cy="855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20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2241352"/>
            <a:ext cx="9067800" cy="4201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LONGITUDINAL COHERENCE</a:t>
            </a:r>
            <a:endParaRPr lang="en-US" sz="2400" dirty="0" smtClean="0"/>
          </a:p>
          <a:p>
            <a:endParaRPr lang="en-US" dirty="0" smtClean="0"/>
          </a:p>
          <a:p>
            <a:r>
              <a:rPr lang="en-US" dirty="0" smtClean="0"/>
              <a:t>Imagine that a typical </a:t>
            </a:r>
            <a:r>
              <a:rPr lang="en-US" dirty="0" err="1" smtClean="0">
                <a:solidFill>
                  <a:srgbClr val="FF0000"/>
                </a:solidFill>
              </a:rPr>
              <a:t>monochromator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lvl="1">
              <a:lnSpc>
                <a:spcPct val="90000"/>
              </a:lnSpc>
              <a:buFont typeface="Arial" pitchFamily="34" charset="0"/>
              <a:buChar char="•"/>
            </a:pPr>
            <a:r>
              <a:rPr lang="en-US" dirty="0" smtClean="0"/>
              <a:t>Produces a typical of </a:t>
            </a:r>
            <a:r>
              <a:rPr lang="en-US" dirty="0" smtClean="0">
                <a:solidFill>
                  <a:srgbClr val="FF0000"/>
                </a:solidFill>
              </a:rPr>
              <a:t>∆λ/λ = 10</a:t>
            </a:r>
            <a:r>
              <a:rPr lang="en-US" baseline="30000" dirty="0" smtClean="0">
                <a:solidFill>
                  <a:srgbClr val="FF0000"/>
                </a:solidFill>
              </a:rPr>
              <a:t>−4</a:t>
            </a:r>
            <a:r>
              <a:rPr lang="en-US" dirty="0" smtClean="0">
                <a:solidFill>
                  <a:srgbClr val="FF0000"/>
                </a:solidFill>
              </a:rPr>
              <a:t>  </a:t>
            </a:r>
            <a:r>
              <a:rPr lang="en-US" dirty="0" smtClean="0"/>
              <a:t>(Si 111)  peak distribution (Gaussian)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 lvl="1">
              <a:lnSpc>
                <a:spcPct val="90000"/>
              </a:lnSpc>
              <a:buFont typeface="Arial" pitchFamily="34" charset="0"/>
              <a:buChar char="•"/>
            </a:pPr>
            <a:r>
              <a:rPr lang="en-US" dirty="0" smtClean="0"/>
              <a:t>For main wavelength of </a:t>
            </a:r>
            <a:r>
              <a:rPr lang="en-US" dirty="0" smtClean="0">
                <a:solidFill>
                  <a:srgbClr val="FF0000"/>
                </a:solidFill>
              </a:rPr>
              <a:t>λ = 1Å </a:t>
            </a:r>
            <a:r>
              <a:rPr lang="en-US" dirty="0" smtClean="0"/>
              <a:t>we select </a:t>
            </a:r>
            <a:r>
              <a:rPr lang="en-US" dirty="0" smtClean="0">
                <a:solidFill>
                  <a:srgbClr val="FF0000"/>
                </a:solidFill>
              </a:rPr>
              <a:t>two lines </a:t>
            </a:r>
            <a:r>
              <a:rPr lang="en-US" dirty="0" smtClean="0"/>
              <a:t>thus separated its width ∆λ = 10</a:t>
            </a:r>
            <a:r>
              <a:rPr lang="en-US" baseline="30000" dirty="0" smtClean="0"/>
              <a:t>−4</a:t>
            </a:r>
            <a:r>
              <a:rPr lang="en-US" dirty="0" smtClean="0"/>
              <a:t> </a:t>
            </a:r>
            <a:r>
              <a:rPr lang="en-US" dirty="0" err="1" smtClean="0"/>
              <a:t>Å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>
              <a:lnSpc>
                <a:spcPct val="90000"/>
              </a:lnSpc>
              <a:buFont typeface="Arial" pitchFamily="34" charset="0"/>
              <a:buChar char="•"/>
            </a:pPr>
            <a:r>
              <a:rPr lang="en-US" dirty="0" smtClean="0"/>
              <a:t>The </a:t>
            </a:r>
            <a:r>
              <a:rPr lang="en-US" dirty="0" err="1" smtClean="0">
                <a:solidFill>
                  <a:srgbClr val="FF0000"/>
                </a:solidFill>
              </a:rPr>
              <a:t>wavefronts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of these two monochromatic waves </a:t>
            </a:r>
            <a:r>
              <a:rPr lang="en-US" dirty="0" smtClean="0">
                <a:solidFill>
                  <a:srgbClr val="FF0000"/>
                </a:solidFill>
              </a:rPr>
              <a:t>are plane and identical 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>
                <a:solidFill>
                  <a:srgbClr val="008000"/>
                </a:solidFill>
                <a:latin typeface="Helvetica" charset="0"/>
              </a:rPr>
              <a:t/>
            </a:r>
            <a:br>
              <a:rPr lang="en-US" b="1" dirty="0" smtClean="0">
                <a:solidFill>
                  <a:srgbClr val="008000"/>
                </a:solidFill>
                <a:latin typeface="Helvetica" charset="0"/>
              </a:rPr>
            </a:br>
            <a:endParaRPr lang="en-US" dirty="0"/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STATIONARY: This correlation time is much smaller than “bunch time” ~ 15 10</a:t>
            </a:r>
            <a:r>
              <a:rPr lang="en-US" baseline="30000" dirty="0" smtClean="0">
                <a:solidFill>
                  <a:srgbClr val="FF0000"/>
                </a:solidFill>
              </a:rPr>
              <a:t>-3</a:t>
            </a:r>
            <a:r>
              <a:rPr lang="en-US" dirty="0" smtClean="0">
                <a:solidFill>
                  <a:srgbClr val="FF0000"/>
                </a:solidFill>
              </a:rPr>
              <a:t> / c ~10</a:t>
            </a:r>
            <a:r>
              <a:rPr lang="en-US" baseline="30000" dirty="0" smtClean="0">
                <a:solidFill>
                  <a:srgbClr val="FF0000"/>
                </a:solidFill>
              </a:rPr>
              <a:t>-12</a:t>
            </a:r>
            <a:r>
              <a:rPr lang="en-US" dirty="0" smtClean="0">
                <a:solidFill>
                  <a:srgbClr val="FF0000"/>
                </a:solidFill>
              </a:rPr>
              <a:t> s~ </a:t>
            </a:r>
            <a:r>
              <a:rPr lang="en-US" dirty="0" err="1" smtClean="0">
                <a:solidFill>
                  <a:srgbClr val="FF0000"/>
                </a:solidFill>
              </a:rPr>
              <a:t>ps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304800" y="-304800"/>
            <a:ext cx="9677400" cy="1752600"/>
          </a:xfrm>
        </p:spPr>
        <p:txBody>
          <a:bodyPr>
            <a:noAutofit/>
          </a:bodyPr>
          <a:lstStyle/>
          <a:p>
            <a:r>
              <a:rPr lang="en-US" sz="4000" dirty="0"/>
              <a:t>correlation lengths for a typical synchrotron</a:t>
            </a:r>
            <a:endParaRPr lang="en-GB" sz="40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219200" y="990600"/>
            <a:ext cx="6705600" cy="1219200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the synchrotron beam </a:t>
            </a:r>
            <a:r>
              <a:rPr lang="en-US" sz="2400" b="1" i="1" dirty="0" smtClean="0">
                <a:solidFill>
                  <a:srgbClr val="FF0000"/>
                </a:solidFill>
              </a:rPr>
              <a:t>is not </a:t>
            </a:r>
            <a:r>
              <a:rPr lang="en-US" sz="2400" dirty="0" smtClean="0">
                <a:solidFill>
                  <a:srgbClr val="FF0000"/>
                </a:solidFill>
              </a:rPr>
              <a:t>formed by two single monochromatic plane waves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But we give some </a:t>
            </a:r>
            <a:r>
              <a:rPr lang="en-US" sz="2400" b="1" i="1" u="sng" dirty="0" smtClean="0">
                <a:solidFill>
                  <a:srgbClr val="FF0000"/>
                </a:solidFill>
              </a:rPr>
              <a:t>approximated</a:t>
            </a:r>
            <a:r>
              <a:rPr lang="en-US" sz="2400" dirty="0" smtClean="0">
                <a:solidFill>
                  <a:srgbClr val="FF0000"/>
                </a:solidFill>
              </a:rPr>
              <a:t> values…</a:t>
            </a:r>
          </a:p>
          <a:p>
            <a:endParaRPr lang="en-GB" dirty="0"/>
          </a:p>
        </p:txBody>
      </p:sp>
      <p:graphicFrame>
        <p:nvGraphicFramePr>
          <p:cNvPr id="7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583053"/>
              </p:ext>
            </p:extLst>
          </p:nvPr>
        </p:nvGraphicFramePr>
        <p:xfrm>
          <a:off x="1828800" y="4800600"/>
          <a:ext cx="2157412" cy="7565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70" name="Equation" r:id="rId3" imgW="1170000" imgH="411120" progId="Equation.3">
                  <p:embed/>
                </p:oleObj>
              </mc:Choice>
              <mc:Fallback>
                <p:oleObj name="Equation" r:id="rId3" imgW="1170000" imgH="411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800600"/>
                        <a:ext cx="2157412" cy="7565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9834489"/>
              </p:ext>
            </p:extLst>
          </p:nvPr>
        </p:nvGraphicFramePr>
        <p:xfrm>
          <a:off x="5181600" y="4800600"/>
          <a:ext cx="2295525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71" name="Equation" r:id="rId5" imgW="1243080" imgH="411120" progId="Equation.DSMT4">
                  <p:embed/>
                </p:oleObj>
              </mc:Choice>
              <mc:Fallback>
                <p:oleObj name="Equation" r:id="rId5" imgW="1243080" imgH="411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4800600"/>
                        <a:ext cx="2295525" cy="757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926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00400" y="240268"/>
            <a:ext cx="2949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FRAUNHOFER DIFFRACTION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62200" y="4419600"/>
            <a:ext cx="4648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Fourier transform with conjugated variables:</a:t>
            </a:r>
            <a:endParaRPr lang="en-US" sz="1600" dirty="0" smtClean="0">
              <a:solidFill>
                <a:srgbClr val="FF0000"/>
              </a:solidFill>
            </a:endParaRPr>
          </a:p>
          <a:p>
            <a:r>
              <a:rPr lang="en-US" sz="1600" dirty="0" smtClean="0"/>
              <a:t>x ; </a:t>
            </a:r>
            <a:r>
              <a:rPr lang="en-US" sz="1600" dirty="0" err="1" smtClean="0"/>
              <a:t>f</a:t>
            </a:r>
            <a:r>
              <a:rPr lang="en-US" sz="1600" baseline="-25000" dirty="0" err="1" smtClean="0"/>
              <a:t>x</a:t>
            </a:r>
            <a:r>
              <a:rPr lang="en-US" sz="1600" dirty="0" smtClean="0"/>
              <a:t>=x/(</a:t>
            </a:r>
            <a:r>
              <a:rPr lang="en-US" sz="1600" dirty="0" smtClean="0">
                <a:latin typeface="Symbol" pitchFamily="18" charset="2"/>
              </a:rPr>
              <a:t>l </a:t>
            </a:r>
            <a:r>
              <a:rPr lang="en-US" sz="1600" dirty="0" smtClean="0"/>
              <a:t>z) ~ </a:t>
            </a:r>
            <a:r>
              <a:rPr lang="en-US" sz="1600" dirty="0" err="1" smtClean="0"/>
              <a:t>sin</a:t>
            </a:r>
            <a:r>
              <a:rPr lang="en-US" sz="1600" dirty="0" err="1" smtClean="0">
                <a:latin typeface="Symbol" pitchFamily="18" charset="2"/>
              </a:rPr>
              <a:t>q</a:t>
            </a:r>
            <a:r>
              <a:rPr lang="en-US" sz="1600" dirty="0" smtClean="0">
                <a:latin typeface="Symbol" pitchFamily="18" charset="2"/>
              </a:rPr>
              <a:t>/l </a:t>
            </a:r>
            <a:r>
              <a:rPr lang="en-US" sz="1600" dirty="0" smtClean="0"/>
              <a:t>(same for y)</a:t>
            </a:r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The same shape for different distances</a:t>
            </a:r>
          </a:p>
          <a:p>
            <a:endParaRPr lang="en-US" sz="1600" dirty="0"/>
          </a:p>
          <a:p>
            <a:endParaRPr lang="en-US" sz="1600" dirty="0" smtClean="0"/>
          </a:p>
        </p:txBody>
      </p:sp>
      <p:pic>
        <p:nvPicPr>
          <p:cNvPr id="1802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3124200"/>
            <a:ext cx="8224207" cy="130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53200" y="4114800"/>
            <a:ext cx="1828800" cy="118086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5346701" y="1536701"/>
            <a:ext cx="1346198" cy="762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7044932" y="1337068"/>
            <a:ext cx="1955799" cy="126286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62000" y="6477000"/>
            <a:ext cx="784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  <a:latin typeface="Courier" pitchFamily="49" charset="0"/>
              </a:rPr>
              <a:t>F1 = np.fft.fft2(image)  # Take the </a:t>
            </a:r>
            <a:r>
              <a:rPr lang="en-US" sz="1400" b="1" dirty="0" err="1" smtClean="0">
                <a:solidFill>
                  <a:srgbClr val="0070C0"/>
                </a:solidFill>
                <a:latin typeface="Courier" pitchFamily="49" charset="0"/>
              </a:rPr>
              <a:t>fourier</a:t>
            </a:r>
            <a:r>
              <a:rPr lang="en-US" sz="1400" b="1" dirty="0" smtClean="0">
                <a:solidFill>
                  <a:srgbClr val="0070C0"/>
                </a:solidFill>
                <a:latin typeface="Courier" pitchFamily="49" charset="0"/>
              </a:rPr>
              <a:t> transform of the image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6800" y="588894"/>
            <a:ext cx="3124200" cy="266915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6553200" y="5410200"/>
            <a:ext cx="1828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400800" y="54864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</a:t>
            </a:r>
            <a:r>
              <a:rPr lang="en-US" baseline="-25000" dirty="0" err="1"/>
              <a:t>x</a:t>
            </a:r>
            <a:r>
              <a:rPr lang="en-US" dirty="0"/>
              <a:t>=x/(</a:t>
            </a:r>
            <a:r>
              <a:rPr lang="en-US" dirty="0">
                <a:latin typeface="Symbol" pitchFamily="18" charset="2"/>
              </a:rPr>
              <a:t>l </a:t>
            </a:r>
            <a:r>
              <a:rPr lang="en-US" dirty="0"/>
              <a:t>z) ~ </a:t>
            </a:r>
            <a:r>
              <a:rPr lang="en-US" dirty="0" err="1" smtClean="0"/>
              <a:t>sin</a:t>
            </a:r>
            <a:r>
              <a:rPr lang="en-US" dirty="0" err="1" smtClean="0">
                <a:latin typeface="Symbol" pitchFamily="18" charset="2"/>
              </a:rPr>
              <a:t>q</a:t>
            </a:r>
            <a:r>
              <a:rPr lang="en-US" dirty="0" smtClean="0">
                <a:latin typeface="Symbol" pitchFamily="18" charset="2"/>
              </a:rPr>
              <a:t>/l</a:t>
            </a:r>
            <a:r>
              <a:rPr lang="en-US" dirty="0" smtClean="0"/>
              <a:t> ~ </a:t>
            </a:r>
            <a:r>
              <a:rPr lang="en-US" dirty="0" smtClean="0">
                <a:latin typeface="Symbol" pitchFamily="18" charset="2"/>
              </a:rPr>
              <a:t>q/l</a:t>
            </a:r>
            <a:endParaRPr lang="en-US" dirty="0" smtClean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572000" y="3124200"/>
            <a:ext cx="3733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486400" y="28194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  <a:r>
              <a:rPr lang="en-US" dirty="0" smtClean="0"/>
              <a:t>1                              z2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724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 descr="http://upload.wikimedia.org/wikipedia/commons/thumb/a/a2/Diffraction_geometry.svg/350px-Diffraction_geometry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685800"/>
            <a:ext cx="3352800" cy="2193690"/>
          </a:xfrm>
          <a:prstGeom prst="rect">
            <a:avLst/>
          </a:prstGeom>
          <a:noFill/>
        </p:spPr>
      </p:pic>
      <p:sp>
        <p:nvSpPr>
          <p:cNvPr id="6" name="TextBox 2"/>
          <p:cNvSpPr txBox="1"/>
          <p:nvPr/>
        </p:nvSpPr>
        <p:spPr>
          <a:xfrm>
            <a:off x="3352800" y="228600"/>
            <a:ext cx="2351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FRESNEL DIFFRACTION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9148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68090" y="685800"/>
            <a:ext cx="2861310" cy="1012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149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40150" y="2057400"/>
            <a:ext cx="28892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149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6800" y="3124200"/>
            <a:ext cx="7202507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149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600" y="4724400"/>
            <a:ext cx="877167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52400" y="3962400"/>
            <a:ext cx="5447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Numeric calculation: convolution with a </a:t>
            </a:r>
            <a:r>
              <a:rPr lang="en-US" dirty="0" smtClean="0">
                <a:solidFill>
                  <a:srgbClr val="3366FF"/>
                </a:solidFill>
              </a:rPr>
              <a:t>Gaussian kernel 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2400" y="4419600"/>
            <a:ext cx="17572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 smtClean="0">
                <a:solidFill>
                  <a:prstClr val="black"/>
                </a:solidFill>
              </a:rPr>
              <a:t>CONVOLUTION</a:t>
            </a:r>
            <a:endParaRPr lang="en-US" sz="2000" dirty="0">
              <a:solidFill>
                <a:prstClr val="black"/>
              </a:solidFill>
            </a:endParaRPr>
          </a:p>
        </p:txBody>
      </p:sp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43663" y="762000"/>
            <a:ext cx="2776537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4343400" y="3200400"/>
            <a:ext cx="2819400" cy="7620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85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7867145" cy="793561"/>
          </a:xfrm>
        </p:spPr>
        <p:txBody>
          <a:bodyPr/>
          <a:lstStyle/>
          <a:p>
            <a:r>
              <a:rPr lang="en-US" altLang="en-US" dirty="0" err="1" smtClean="0">
                <a:ea typeface="ＭＳ Ｐゴシック" panose="020B0600070205080204" pitchFamily="34" charset="-128"/>
              </a:rPr>
              <a:t>Stotage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ring: electron beam sizes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2043122"/>
              </p:ext>
            </p:extLst>
          </p:nvPr>
        </p:nvGraphicFramePr>
        <p:xfrm>
          <a:off x="155575" y="1466851"/>
          <a:ext cx="4593300" cy="915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" name="Equation" r:id="rId3" imgW="3060360" imgH="609480" progId="">
                  <p:embed/>
                </p:oleObj>
              </mc:Choice>
              <mc:Fallback>
                <p:oleObj name="Equation" r:id="rId3" imgW="3060360" imgH="60948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575" y="1466851"/>
                        <a:ext cx="4593300" cy="9152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TextBox 4"/>
          <p:cNvSpPr txBox="1">
            <a:spLocks noChangeArrowheads="1"/>
          </p:cNvSpPr>
          <p:nvPr/>
        </p:nvSpPr>
        <p:spPr bwMode="auto">
          <a:xfrm>
            <a:off x="26989" y="2540256"/>
            <a:ext cx="5308742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/>
              <a:t>With </a:t>
            </a:r>
            <a:r>
              <a:rPr lang="en-US" altLang="en-US" dirty="0">
                <a:latin typeface="Symbol" panose="05050102010706020507" pitchFamily="18" charset="2"/>
              </a:rPr>
              <a:t>e</a:t>
            </a:r>
            <a:r>
              <a:rPr lang="en-US" altLang="en-US" dirty="0"/>
              <a:t> the </a:t>
            </a:r>
            <a:r>
              <a:rPr lang="en-US" altLang="en-US" dirty="0" err="1"/>
              <a:t>emittance</a:t>
            </a:r>
            <a:r>
              <a:rPr lang="en-US" altLang="en-US" dirty="0"/>
              <a:t> (constant), and </a:t>
            </a:r>
            <a:r>
              <a:rPr lang="en-US" altLang="en-US" dirty="0" err="1"/>
              <a:t>Twiss</a:t>
            </a:r>
            <a:r>
              <a:rPr lang="en-US" altLang="en-US" dirty="0"/>
              <a:t> parameters: </a:t>
            </a:r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 </a:t>
            </a:r>
          </a:p>
        </p:txBody>
      </p:sp>
      <p:sp>
        <p:nvSpPr>
          <p:cNvPr id="2056" name="TextBox 5"/>
          <p:cNvSpPr txBox="1">
            <a:spLocks noChangeArrowheads="1"/>
          </p:cNvSpPr>
          <p:nvPr/>
        </p:nvSpPr>
        <p:spPr bwMode="auto">
          <a:xfrm>
            <a:off x="155575" y="4648626"/>
            <a:ext cx="665022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/>
              <a:t>At </a:t>
            </a:r>
            <a:r>
              <a:rPr lang="en-US" altLang="en-US" dirty="0">
                <a:solidFill>
                  <a:srgbClr val="FF0000"/>
                </a:solidFill>
              </a:rPr>
              <a:t>waist</a:t>
            </a:r>
            <a:r>
              <a:rPr lang="en-US" altLang="en-US" dirty="0"/>
              <a:t> (zero correlation, </a:t>
            </a:r>
            <a:r>
              <a:rPr lang="en-US" altLang="en-US" dirty="0">
                <a:latin typeface="Symbol" panose="05050102010706020507" pitchFamily="18" charset="2"/>
              </a:rPr>
              <a:t>r</a:t>
            </a:r>
            <a:r>
              <a:rPr lang="en-US" altLang="en-US" dirty="0"/>
              <a:t>=</a:t>
            </a:r>
            <a:r>
              <a:rPr lang="en-US" altLang="en-US" dirty="0">
                <a:latin typeface="Symbol" panose="05050102010706020507" pitchFamily="18" charset="2"/>
              </a:rPr>
              <a:t>a</a:t>
            </a:r>
            <a:r>
              <a:rPr lang="en-US" altLang="en-US" dirty="0"/>
              <a:t>=0, </a:t>
            </a:r>
            <a:r>
              <a:rPr lang="en-US" altLang="en-US" dirty="0">
                <a:latin typeface="Symbol" panose="05050102010706020507" pitchFamily="18" charset="2"/>
              </a:rPr>
              <a:t>b</a:t>
            </a:r>
            <a:r>
              <a:rPr lang="en-US" altLang="en-US" dirty="0"/>
              <a:t> is minimum):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 </a:t>
            </a:r>
          </a:p>
        </p:txBody>
      </p:sp>
      <p:graphicFrame>
        <p:nvGraphicFramePr>
          <p:cNvPr id="205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2142204"/>
              </p:ext>
            </p:extLst>
          </p:nvPr>
        </p:nvGraphicFramePr>
        <p:xfrm>
          <a:off x="1735374" y="2926145"/>
          <a:ext cx="2392362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" name="Equation" r:id="rId5" imgW="1549080" imgH="444240" progId="">
                  <p:embed/>
                </p:oleObj>
              </mc:Choice>
              <mc:Fallback>
                <p:oleObj name="Equation" r:id="rId5" imgW="1549080" imgH="44424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5374" y="2926145"/>
                        <a:ext cx="2392362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3862543"/>
              </p:ext>
            </p:extLst>
          </p:nvPr>
        </p:nvGraphicFramePr>
        <p:xfrm>
          <a:off x="155575" y="5334000"/>
          <a:ext cx="5588000" cy="744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3" name="Equation" r:id="rId7" imgW="3619440" imgH="482400" progId="">
                  <p:embed/>
                </p:oleObj>
              </mc:Choice>
              <mc:Fallback>
                <p:oleObj name="Equation" r:id="rId7" imgW="3619440" imgH="4824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575" y="5334000"/>
                        <a:ext cx="5588000" cy="744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7426271"/>
              </p:ext>
            </p:extLst>
          </p:nvPr>
        </p:nvGraphicFramePr>
        <p:xfrm>
          <a:off x="155575" y="4030472"/>
          <a:ext cx="5735637" cy="47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4" name="Equation" r:id="rId9" imgW="4000320" imgH="330120" progId="">
                  <p:embed/>
                </p:oleObj>
              </mc:Choice>
              <mc:Fallback>
                <p:oleObj name="Equation" r:id="rId9" imgW="4000320" imgH="33012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575" y="4030472"/>
                        <a:ext cx="5735637" cy="47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7" name="TextBox 10"/>
          <p:cNvSpPr txBox="1">
            <a:spLocks noChangeArrowheads="1"/>
          </p:cNvSpPr>
          <p:nvPr/>
        </p:nvSpPr>
        <p:spPr bwMode="auto">
          <a:xfrm>
            <a:off x="26988" y="3611945"/>
            <a:ext cx="47218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/>
              <a:t>At </a:t>
            </a:r>
            <a:r>
              <a:rPr lang="en-US" altLang="en-US" dirty="0">
                <a:solidFill>
                  <a:srgbClr val="FF0000"/>
                </a:solidFill>
              </a:rPr>
              <a:t>s</a:t>
            </a:r>
            <a:r>
              <a:rPr lang="en-US" altLang="en-US" dirty="0"/>
              <a:t> (any point of the trajectory)</a:t>
            </a:r>
            <a:r>
              <a:rPr lang="en-US" altLang="en-US" dirty="0" smtClean="0"/>
              <a:t>: </a:t>
            </a:r>
            <a:endParaRPr lang="en-US" altLang="en-US" dirty="0"/>
          </a:p>
        </p:txBody>
      </p:sp>
      <p:sp>
        <p:nvSpPr>
          <p:cNvPr id="2058" name="AutoShape 8" descr="Résultat de recherche d'images pour &quot;attention danger logo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2059" name="Picture 12" descr="http://idata.over-blog.com/2/47/40/69/Pictogramme/Pictogramme-danger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094" y="5886504"/>
            <a:ext cx="6921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Shape 80"/>
          <p:cNvSpPr/>
          <p:nvPr/>
        </p:nvSpPr>
        <p:spPr>
          <a:xfrm>
            <a:off x="6805800" y="4383494"/>
            <a:ext cx="1523813" cy="2031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dirty="0"/>
              <a:t>EBS (S28D):</a:t>
            </a:r>
          </a:p>
          <a:p>
            <a:pPr lvl="0"/>
            <a:r>
              <a:rPr lang="en-US" dirty="0" err="1" smtClean="0">
                <a:latin typeface="Symbol"/>
                <a:ea typeface="Symbol"/>
                <a:cs typeface="Symbol"/>
                <a:sym typeface="Symbol"/>
              </a:rPr>
              <a:t>b</a:t>
            </a:r>
            <a:r>
              <a:rPr baseline="-25000" dirty="0" err="1" smtClean="0"/>
              <a:t>x</a:t>
            </a:r>
            <a:r>
              <a:rPr dirty="0" smtClean="0"/>
              <a:t> </a:t>
            </a:r>
            <a:r>
              <a:rPr dirty="0"/>
              <a:t>= 6.90 m</a:t>
            </a:r>
          </a:p>
          <a:p>
            <a:pPr lvl="0"/>
            <a:r>
              <a:rPr lang="en-US" dirty="0" smtClean="0">
                <a:latin typeface="Symbol"/>
                <a:ea typeface="Symbol"/>
                <a:cs typeface="Symbol"/>
                <a:sym typeface="Symbol"/>
              </a:rPr>
              <a:t>b</a:t>
            </a:r>
            <a:r>
              <a:rPr baseline="-25000" dirty="0" smtClean="0"/>
              <a:t>y</a:t>
            </a:r>
            <a:r>
              <a:rPr dirty="0" smtClean="0"/>
              <a:t> </a:t>
            </a:r>
            <a:r>
              <a:rPr dirty="0"/>
              <a:t>= 2.64 m</a:t>
            </a:r>
          </a:p>
          <a:p>
            <a:pPr lvl="0"/>
            <a:r>
              <a:rPr lang="en-US" dirty="0" err="1" smtClean="0">
                <a:solidFill>
                  <a:srgbClr val="51A026"/>
                </a:solidFill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baseline="-25000" dirty="0" err="1" smtClean="0">
                <a:solidFill>
                  <a:srgbClr val="51A026"/>
                </a:solidFill>
              </a:rPr>
              <a:t>x</a:t>
            </a:r>
            <a:r>
              <a:rPr dirty="0" smtClean="0">
                <a:solidFill>
                  <a:srgbClr val="51A026"/>
                </a:solidFill>
              </a:rPr>
              <a:t> </a:t>
            </a:r>
            <a:r>
              <a:rPr dirty="0">
                <a:solidFill>
                  <a:srgbClr val="51A026"/>
                </a:solidFill>
              </a:rPr>
              <a:t>= 30.2 </a:t>
            </a:r>
            <a:r>
              <a:rPr lang="en-US" dirty="0" smtClean="0">
                <a:solidFill>
                  <a:srgbClr val="51A026"/>
                </a:solidFill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dirty="0" smtClean="0">
                <a:solidFill>
                  <a:srgbClr val="51A026"/>
                </a:solidFill>
              </a:rPr>
              <a:t>m</a:t>
            </a:r>
            <a:endParaRPr dirty="0">
              <a:solidFill>
                <a:srgbClr val="51A026"/>
              </a:solidFill>
            </a:endParaRPr>
          </a:p>
          <a:p>
            <a:pPr lvl="0"/>
            <a:r>
              <a:rPr lang="en-US" dirty="0" err="1" smtClean="0"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baseline="-25000" dirty="0" err="1" smtClean="0"/>
              <a:t>y</a:t>
            </a:r>
            <a:r>
              <a:rPr dirty="0" smtClean="0"/>
              <a:t> </a:t>
            </a:r>
            <a:r>
              <a:rPr dirty="0"/>
              <a:t>= 3.64 </a:t>
            </a:r>
            <a:r>
              <a:rPr lang="en-US" dirty="0" smtClean="0"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dirty="0" smtClean="0"/>
              <a:t>m</a:t>
            </a:r>
            <a:endParaRPr dirty="0"/>
          </a:p>
          <a:p>
            <a:pPr lvl="0"/>
            <a:r>
              <a:rPr lang="en-US" dirty="0" err="1" smtClean="0">
                <a:solidFill>
                  <a:srgbClr val="51A026"/>
                </a:solidFill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baseline="-25000" dirty="0" err="1" smtClean="0">
                <a:solidFill>
                  <a:srgbClr val="51A026"/>
                </a:solidFill>
              </a:rPr>
              <a:t>x</a:t>
            </a:r>
            <a:r>
              <a:rPr baseline="-25000" dirty="0">
                <a:solidFill>
                  <a:srgbClr val="51A026"/>
                </a:solidFill>
              </a:rPr>
              <a:t>’</a:t>
            </a:r>
            <a:r>
              <a:rPr dirty="0">
                <a:solidFill>
                  <a:srgbClr val="51A026"/>
                </a:solidFill>
              </a:rPr>
              <a:t>= 4.37 </a:t>
            </a:r>
            <a:r>
              <a:rPr lang="en-US" dirty="0" err="1" smtClean="0">
                <a:solidFill>
                  <a:srgbClr val="51A026"/>
                </a:solidFill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dirty="0" err="1" smtClean="0">
                <a:solidFill>
                  <a:srgbClr val="51A026"/>
                </a:solidFill>
              </a:rPr>
              <a:t>rad</a:t>
            </a:r>
            <a:endParaRPr dirty="0">
              <a:solidFill>
                <a:srgbClr val="51A026"/>
              </a:solidFill>
            </a:endParaRPr>
          </a:p>
          <a:p>
            <a:pPr lvl="0"/>
            <a:r>
              <a:rPr lang="en-US" dirty="0" err="1" smtClean="0"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baseline="-25000" dirty="0" err="1" smtClean="0"/>
              <a:t>z</a:t>
            </a:r>
            <a:r>
              <a:rPr baseline="-25000" dirty="0"/>
              <a:t>’</a:t>
            </a:r>
            <a:r>
              <a:rPr dirty="0"/>
              <a:t>=1.37 </a:t>
            </a:r>
            <a:r>
              <a:rPr lang="en-US" dirty="0" err="1" smtClean="0"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dirty="0" err="1" smtClean="0"/>
              <a:t>rad</a:t>
            </a:r>
            <a:endParaRPr dirty="0"/>
          </a:p>
        </p:txBody>
      </p:sp>
      <p:pic>
        <p:nvPicPr>
          <p:cNvPr id="14" name="image5.gif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4748875" y="1095337"/>
            <a:ext cx="4135409" cy="2863576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84"/>
          <p:cNvSpPr/>
          <p:nvPr/>
        </p:nvSpPr>
        <p:spPr>
          <a:xfrm rot="10800000">
            <a:off x="5161170" y="3202691"/>
            <a:ext cx="1644630" cy="21313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>
            <a:solidFill>
              <a:srgbClr val="102377"/>
            </a:solidFill>
            <a:tailEnd type="triangle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6" name="Shape 85"/>
          <p:cNvSpPr/>
          <p:nvPr/>
        </p:nvSpPr>
        <p:spPr>
          <a:xfrm flipV="1">
            <a:off x="8329613" y="3202693"/>
            <a:ext cx="239166" cy="21313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>
            <a:solidFill>
              <a:srgbClr val="102377"/>
            </a:solidFill>
            <a:tailEnd type="triangle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7" name="Shape 86"/>
          <p:cNvSpPr/>
          <p:nvPr/>
        </p:nvSpPr>
        <p:spPr>
          <a:xfrm>
            <a:off x="5335730" y="726005"/>
            <a:ext cx="329231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lvl="0"/>
            <a:r>
              <a:rPr dirty="0" smtClean="0"/>
              <a:t>Horizontal </a:t>
            </a:r>
            <a:r>
              <a:rPr dirty="0"/>
              <a:t>emittance = </a:t>
            </a:r>
            <a:r>
              <a:rPr dirty="0" smtClean="0"/>
              <a:t>1</a:t>
            </a:r>
            <a:r>
              <a:rPr lang="en-US" dirty="0" smtClean="0"/>
              <a:t>4</a:t>
            </a:r>
            <a:r>
              <a:rPr dirty="0" smtClean="0"/>
              <a:t>7 </a:t>
            </a:r>
            <a:r>
              <a:rPr dirty="0"/>
              <a:t>pm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93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3772238"/>
              </p:ext>
            </p:extLst>
          </p:nvPr>
        </p:nvGraphicFramePr>
        <p:xfrm>
          <a:off x="1187450" y="1843088"/>
          <a:ext cx="6737350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2" name="Equation" r:id="rId3" imgW="4025900" imgH="698500" progId="Equation.DSMT4">
                  <p:embed/>
                </p:oleObj>
              </mc:Choice>
              <mc:Fallback>
                <p:oleObj name="Equation" r:id="rId3" imgW="4025900" imgH="698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843088"/>
                        <a:ext cx="6737350" cy="1158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1000" y="177225"/>
            <a:ext cx="81534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Quantifying efficiency of the source to emit coherent radiation: </a:t>
            </a:r>
            <a:endParaRPr lang="en-US" sz="3200" dirty="0" smtClean="0">
              <a:solidFill>
                <a:srgbClr val="0070C0"/>
              </a:solidFill>
            </a:endParaRPr>
          </a:p>
          <a:p>
            <a:r>
              <a:rPr lang="en-US" sz="2800" dirty="0" smtClean="0">
                <a:solidFill>
                  <a:srgbClr val="0070C0"/>
                </a:solidFill>
              </a:rPr>
              <a:t>coherent fraction for SR lattices </a:t>
            </a:r>
            <a:r>
              <a:rPr lang="en-US" sz="2000" dirty="0" smtClean="0">
                <a:solidFill>
                  <a:srgbClr val="0070C0"/>
                </a:solidFill>
              </a:rPr>
              <a:t>(</a:t>
            </a:r>
            <a:r>
              <a:rPr lang="en-US" sz="2000" dirty="0" err="1" smtClean="0">
                <a:solidFill>
                  <a:srgbClr val="0070C0"/>
                </a:solidFill>
              </a:rPr>
              <a:t>Undulator</a:t>
            </a:r>
            <a:r>
              <a:rPr lang="en-US" sz="2000" dirty="0" smtClean="0">
                <a:solidFill>
                  <a:srgbClr val="0070C0"/>
                </a:solidFill>
              </a:rPr>
              <a:t> emission</a:t>
            </a:r>
            <a:r>
              <a:rPr lang="en-US" sz="2400" dirty="0" smtClean="0">
                <a:solidFill>
                  <a:srgbClr val="0070C0"/>
                </a:solidFill>
              </a:rPr>
              <a:t>)</a:t>
            </a:r>
            <a:endParaRPr lang="en-US" sz="3200" dirty="0">
              <a:solidFill>
                <a:srgbClr val="0070C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96370" y="2967769"/>
            <a:ext cx="4409430" cy="3890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72388" name="Object 4"/>
          <p:cNvGraphicFramePr>
            <a:graphicFrameLocks noChangeAspect="1"/>
          </p:cNvGraphicFramePr>
          <p:nvPr/>
        </p:nvGraphicFramePr>
        <p:xfrm>
          <a:off x="3505200" y="1028700"/>
          <a:ext cx="2519363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3" name="Equation" r:id="rId6" imgW="1701720" imgH="469800" progId="Equation.DSMT4">
                  <p:embed/>
                </p:oleObj>
              </mc:Choice>
              <mc:Fallback>
                <p:oleObj name="Equation" r:id="rId6" imgW="170172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1028700"/>
                        <a:ext cx="2519363" cy="7239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6949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xfrm>
            <a:off x="727199" y="125999"/>
            <a:ext cx="8236802" cy="496802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1600" b="1" cap="all" dirty="0" smtClean="0">
                <a:solidFill>
                  <a:srgbClr val="FFFFFF"/>
                </a:solidFill>
              </a:rPr>
              <a:t>SINGLE </a:t>
            </a:r>
            <a:r>
              <a:rPr sz="1600" b="1" cap="all" dirty="0">
                <a:solidFill>
                  <a:srgbClr val="FFFFFF"/>
                </a:solidFill>
              </a:rPr>
              <a:t>ELECTRON PHOTON </a:t>
            </a:r>
            <a:r>
              <a:rPr sz="1600" b="1" cap="all" dirty="0" smtClean="0">
                <a:solidFill>
                  <a:srgbClr val="FFFFFF"/>
                </a:solidFill>
              </a:rPr>
              <a:t>EMISSION</a:t>
            </a:r>
            <a:r>
              <a:rPr lang="en-US" sz="1600" b="1" cap="all" dirty="0" smtClean="0">
                <a:solidFill>
                  <a:srgbClr val="FFFFFF"/>
                </a:solidFill>
              </a:rPr>
              <a:t>  (Zero emittance)</a:t>
            </a:r>
            <a:endParaRPr sz="1600" b="1" cap="all" dirty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796" y="600927"/>
            <a:ext cx="1999539" cy="16583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74" y="2394186"/>
            <a:ext cx="7614277" cy="9971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613" y="622801"/>
            <a:ext cx="1762176" cy="1657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8596" y="3594881"/>
            <a:ext cx="3731047" cy="27982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3512" y="182969"/>
            <a:ext cx="7620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Undulator</a:t>
            </a:r>
            <a:r>
              <a:rPr lang="en-US" dirty="0" smtClean="0"/>
              <a:t> emission, after classical electrodynamics (e.g., Jackson,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84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686800" cy="838200"/>
          </a:xfrm>
        </p:spPr>
        <p:txBody>
          <a:bodyPr/>
          <a:lstStyle/>
          <a:p>
            <a:r>
              <a:rPr lang="en-US" altLang="en-US" sz="2000" b="1" dirty="0" err="1" smtClean="0">
                <a:ea typeface="ＭＳ Ｐゴシック" panose="020B0600070205080204" pitchFamily="34" charset="-128"/>
              </a:rPr>
              <a:t>Undulator</a:t>
            </a:r>
            <a:r>
              <a:rPr lang="en-US" altLang="en-US" sz="2000" b="1" dirty="0" smtClean="0">
                <a:ea typeface="ＭＳ Ｐゴシック" panose="020B0600070205080204" pitchFamily="34" charset="-128"/>
              </a:rPr>
              <a:t> emission (single electron or filament beam or zero </a:t>
            </a:r>
            <a:r>
              <a:rPr lang="en-US" altLang="en-US" sz="2000" b="1" dirty="0" err="1" smtClean="0">
                <a:ea typeface="ＭＳ Ｐゴシック" panose="020B0600070205080204" pitchFamily="34" charset="-128"/>
              </a:rPr>
              <a:t>emmittance</a:t>
            </a:r>
            <a:r>
              <a:rPr lang="en-US" altLang="en-US" sz="2000" b="1" dirty="0" smtClean="0">
                <a:ea typeface="ＭＳ Ｐゴシック" panose="020B0600070205080204" pitchFamily="34" charset="-128"/>
              </a:rPr>
              <a:t>) </a:t>
            </a:r>
            <a:br>
              <a:rPr lang="en-US" altLang="en-US" sz="2000" b="1" dirty="0" smtClean="0">
                <a:ea typeface="ＭＳ Ｐゴシック" panose="020B0600070205080204" pitchFamily="34" charset="-128"/>
              </a:rPr>
            </a:br>
            <a:r>
              <a:rPr lang="en-US" altLang="en-US" sz="1600" b="1" dirty="0" smtClean="0">
                <a:ea typeface="ＭＳ Ｐゴシック" panose="020B0600070205080204" pitchFamily="34" charset="-128"/>
              </a:rPr>
              <a:t>(after </a:t>
            </a:r>
            <a:r>
              <a:rPr lang="en-US" altLang="en-US" sz="1600" dirty="0" err="1" smtClean="0">
                <a:ea typeface="ＭＳ Ｐゴシック" panose="020B0600070205080204" pitchFamily="34" charset="-128"/>
              </a:rPr>
              <a:t>Onuki</a:t>
            </a:r>
            <a:r>
              <a:rPr lang="en-US" altLang="en-US" sz="1600" dirty="0" smtClean="0">
                <a:ea typeface="ＭＳ Ｐゴシック" panose="020B0600070205080204" pitchFamily="34" charset="-128"/>
              </a:rPr>
              <a:t> &amp; </a:t>
            </a:r>
            <a:r>
              <a:rPr lang="en-US" altLang="en-US" sz="1600" dirty="0" err="1" smtClean="0">
                <a:ea typeface="ＭＳ Ｐゴシック" panose="020B0600070205080204" pitchFamily="34" charset="-128"/>
              </a:rPr>
              <a:t>Elleaume</a:t>
            </a:r>
            <a:r>
              <a:rPr lang="en-US" altLang="en-US" sz="1600" dirty="0">
                <a:ea typeface="ＭＳ Ｐゴシック" panose="020B0600070205080204" pitchFamily="34" charset="-128"/>
              </a:rPr>
              <a:t>,</a:t>
            </a:r>
            <a:r>
              <a:rPr lang="en-US" altLang="en-US" sz="1600" dirty="0" smtClean="0">
                <a:ea typeface="ＭＳ Ｐゴシック" panose="020B0600070205080204" pitchFamily="34" charset="-128"/>
              </a:rPr>
              <a:t> </a:t>
            </a:r>
            <a:r>
              <a:rPr lang="en-US" altLang="en-US" sz="1600" dirty="0" err="1" smtClean="0">
                <a:ea typeface="ＭＳ Ｐゴシック" panose="020B0600070205080204" pitchFamily="34" charset="-128"/>
              </a:rPr>
              <a:t>Undulators</a:t>
            </a:r>
            <a:r>
              <a:rPr lang="en-US" altLang="en-US" sz="1600" dirty="0" smtClean="0">
                <a:ea typeface="ＭＳ Ｐゴシック" panose="020B0600070205080204" pitchFamily="34" charset="-128"/>
              </a:rPr>
              <a:t>, Wigglers  and their applications, CRC press, 2002</a:t>
            </a:r>
            <a:r>
              <a:rPr lang="en-US" altLang="en-US" sz="1600" b="1" dirty="0">
                <a:ea typeface="ＭＳ Ｐゴシック" panose="020B0600070205080204" pitchFamily="34" charset="-128"/>
              </a:rPr>
              <a:t>)</a:t>
            </a:r>
            <a:endParaRPr lang="en-US" altLang="en-US" sz="1600" dirty="0" smtClean="0">
              <a:ea typeface="ＭＳ Ｐゴシック" panose="020B0600070205080204" pitchFamily="34" charset="-128"/>
            </a:endParaRPr>
          </a:p>
        </p:txBody>
      </p:sp>
      <p:pic>
        <p:nvPicPr>
          <p:cNvPr id="410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0000">
            <a:off x="4805363" y="1128713"/>
            <a:ext cx="4246562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098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7030638"/>
              </p:ext>
            </p:extLst>
          </p:nvPr>
        </p:nvGraphicFramePr>
        <p:xfrm>
          <a:off x="2277803" y="5067300"/>
          <a:ext cx="2057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44" name="Equation" r:id="rId4" imgW="1333440" imgH="444240" progId="">
                  <p:embed/>
                </p:oleObj>
              </mc:Choice>
              <mc:Fallback>
                <p:oleObj name="Equation" r:id="rId4" imgW="1333440" imgH="444240" progId="">
                  <p:embed/>
                  <p:pic>
                    <p:nvPicPr>
                      <p:cNvPr id="4098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7803" y="5067300"/>
                        <a:ext cx="20574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3240434"/>
              </p:ext>
            </p:extLst>
          </p:nvPr>
        </p:nvGraphicFramePr>
        <p:xfrm>
          <a:off x="5490368" y="3893218"/>
          <a:ext cx="3215746" cy="907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45" name="Equation" r:id="rId6" imgW="1574640" imgH="444240" progId="">
                  <p:embed/>
                </p:oleObj>
              </mc:Choice>
              <mc:Fallback>
                <p:oleObj name="Equation" r:id="rId6" imgW="1574640" imgH="444240" progId="">
                  <p:embed/>
                  <p:pic>
                    <p:nvPicPr>
                      <p:cNvPr id="4099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0368" y="3893218"/>
                        <a:ext cx="3215746" cy="9073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0" name="Object 11"/>
          <p:cNvGraphicFramePr>
            <a:graphicFrameLocks noChangeAspect="1"/>
          </p:cNvGraphicFramePr>
          <p:nvPr/>
        </p:nvGraphicFramePr>
        <p:xfrm>
          <a:off x="6705600" y="5181600"/>
          <a:ext cx="1920875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46" name="Equation" r:id="rId8" imgW="1244520" imgH="393480" progId="">
                  <p:embed/>
                </p:oleObj>
              </mc:Choice>
              <mc:Fallback>
                <p:oleObj name="Equation" r:id="rId8" imgW="1244520" imgH="393480" progId="">
                  <p:embed/>
                  <p:pic>
                    <p:nvPicPr>
                      <p:cNvPr id="410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5181600"/>
                        <a:ext cx="1920875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3" name="TextBox 15"/>
          <p:cNvSpPr txBox="1">
            <a:spLocks noChangeArrowheads="1"/>
          </p:cNvSpPr>
          <p:nvPr/>
        </p:nvSpPr>
        <p:spPr bwMode="auto">
          <a:xfrm>
            <a:off x="92075" y="6193920"/>
            <a:ext cx="8534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dirty="0" err="1">
                <a:solidFill>
                  <a:srgbClr val="FF0000"/>
                </a:solidFill>
              </a:rPr>
              <a:t>Undulator</a:t>
            </a:r>
            <a:r>
              <a:rPr lang="en-US" altLang="en-US" dirty="0">
                <a:solidFill>
                  <a:srgbClr val="FF0000"/>
                </a:solidFill>
              </a:rPr>
              <a:t> beams have not Gaussian profiles (even at resonances</a:t>
            </a:r>
            <a:r>
              <a:rPr lang="en-US" altLang="en-US" dirty="0" smtClean="0">
                <a:solidFill>
                  <a:srgbClr val="FF0000"/>
                </a:solidFill>
              </a:rPr>
              <a:t>)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>
                <a:solidFill>
                  <a:srgbClr val="FF0000"/>
                </a:solidFill>
              </a:rPr>
              <a:t>These formulas are APPROXIMATED!</a:t>
            </a:r>
            <a:endParaRPr lang="en-US" altLang="en-US" dirty="0">
              <a:solidFill>
                <a:srgbClr val="FF0000"/>
              </a:solidFill>
            </a:endParaRPr>
          </a:p>
        </p:txBody>
      </p:sp>
      <p:pic>
        <p:nvPicPr>
          <p:cNvPr id="4104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4449763" cy="353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4449763" y="5410200"/>
            <a:ext cx="2103437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553200" y="4953000"/>
            <a:ext cx="762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8077200" y="4800600"/>
            <a:ext cx="685800" cy="1295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581400" y="1371600"/>
            <a:ext cx="2971800" cy="1524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075" y="4558773"/>
            <a:ext cx="2185728" cy="169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24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720727"/>
            <a:ext cx="7073900" cy="1384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300" y="2214100"/>
            <a:ext cx="4838700" cy="1397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86" y="4078286"/>
            <a:ext cx="2273300" cy="711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41729" y="4262952"/>
            <a:ext cx="273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m</a:t>
            </a:r>
            <a:r>
              <a:rPr lang="en-US" i="1" baseline="-25000" dirty="0" smtClean="0"/>
              <a:t>e</a:t>
            </a:r>
            <a:r>
              <a:rPr lang="en-US" i="1" dirty="0" smtClean="0"/>
              <a:t>c</a:t>
            </a:r>
            <a:r>
              <a:rPr lang="en-US" i="1" baseline="30000" dirty="0" smtClean="0"/>
              <a:t>2</a:t>
            </a:r>
            <a:r>
              <a:rPr lang="en-US" dirty="0" smtClean="0"/>
              <a:t> = 0.51 MeV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925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538" y="31750"/>
            <a:ext cx="6399212" cy="472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TextBox 2"/>
          <p:cNvSpPr txBox="1">
            <a:spLocks noChangeArrowheads="1"/>
          </p:cNvSpPr>
          <p:nvPr/>
        </p:nvSpPr>
        <p:spPr bwMode="auto">
          <a:xfrm>
            <a:off x="211138" y="4872038"/>
            <a:ext cx="8686800" cy="584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FF0000"/>
                </a:solidFill>
              </a:rPr>
              <a:t>(FOR UNDULATORS, THESE FORMULAS ARE VALID AT THE WAIST, AT THE UNDULATOR RESONANCE, AND SUPOSSING GAUSSIAN EMISSION OF PHOTONS)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340475" y="3825875"/>
            <a:ext cx="1905000" cy="41116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1800" dirty="0" smtClean="0"/>
              <a:t>Courtesy: Boaz Nash</a:t>
            </a:r>
            <a:endParaRPr lang="en-US" sz="1800" dirty="0"/>
          </a:p>
        </p:txBody>
      </p:sp>
      <p:sp>
        <p:nvSpPr>
          <p:cNvPr id="14341" name="TextBox 4"/>
          <p:cNvSpPr txBox="1">
            <a:spLocks noChangeArrowheads="1"/>
          </p:cNvSpPr>
          <p:nvPr/>
        </p:nvSpPr>
        <p:spPr bwMode="auto">
          <a:xfrm>
            <a:off x="211138" y="5503863"/>
            <a:ext cx="8686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0070C0"/>
                </a:solidFill>
              </a:rPr>
              <a:t>ShadowOui performs “numeric convolution” by Monte Carlo sampling of the electron beam [Gaussian] and photon emission [non Gaussian]</a:t>
            </a:r>
            <a:endParaRPr lang="en-GB" altLang="en-US" sz="240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Mirrors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829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/>
          </p:cNvSpPr>
          <p:nvPr>
            <p:ph type="title"/>
          </p:nvPr>
        </p:nvSpPr>
        <p:spPr>
          <a:xfrm>
            <a:off x="0" y="171900"/>
            <a:ext cx="9144000" cy="1143000"/>
          </a:xfrm>
        </p:spPr>
        <p:txBody>
          <a:bodyPr/>
          <a:lstStyle/>
          <a:p>
            <a:r>
              <a:rPr lang="en-US" altLang="en-US" sz="4000" dirty="0" smtClean="0">
                <a:ea typeface="ＭＳ Ｐゴシック" panose="020B0600070205080204" pitchFamily="34" charset="-128"/>
              </a:rPr>
              <a:t>Mirror shape</a:t>
            </a:r>
          </a:p>
        </p:txBody>
      </p:sp>
      <p:pic>
        <p:nvPicPr>
          <p:cNvPr id="5128" name="Picture 6" descr="als105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575" y="2255838"/>
            <a:ext cx="3078163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9" name="Text Box 7"/>
          <p:cNvSpPr txBox="1">
            <a:spLocks noChangeArrowheads="1"/>
          </p:cNvSpPr>
          <p:nvPr/>
        </p:nvSpPr>
        <p:spPr bwMode="auto">
          <a:xfrm>
            <a:off x="7648575" y="2484438"/>
            <a:ext cx="323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 i="1">
                <a:latin typeface="Arial Narrow" panose="020B0606020202030204" pitchFamily="34" charset="0"/>
              </a:rPr>
              <a:t>q</a:t>
            </a:r>
            <a:endParaRPr lang="en-GB" altLang="en-US" sz="2400" i="1">
              <a:latin typeface="Arial Narrow" panose="020B0606020202030204" pitchFamily="34" charset="0"/>
            </a:endParaRPr>
          </a:p>
        </p:txBody>
      </p:sp>
      <p:sp>
        <p:nvSpPr>
          <p:cNvPr id="5130" name="Text Box 8"/>
          <p:cNvSpPr txBox="1">
            <a:spLocks noChangeArrowheads="1"/>
          </p:cNvSpPr>
          <p:nvPr/>
        </p:nvSpPr>
        <p:spPr bwMode="auto">
          <a:xfrm>
            <a:off x="6429375" y="2484438"/>
            <a:ext cx="323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 i="1">
                <a:latin typeface="Arial Narrow" panose="020B0606020202030204" pitchFamily="34" charset="0"/>
              </a:rPr>
              <a:t>p</a:t>
            </a:r>
            <a:endParaRPr lang="en-GB" altLang="en-US" sz="2400" i="1">
              <a:latin typeface="Arial Narrow" panose="020B0606020202030204" pitchFamily="34" charset="0"/>
            </a:endParaRPr>
          </a:p>
        </p:txBody>
      </p:sp>
      <p:sp>
        <p:nvSpPr>
          <p:cNvPr id="5131" name="Line 9"/>
          <p:cNvSpPr>
            <a:spLocks noChangeShapeType="1"/>
          </p:cNvSpPr>
          <p:nvPr/>
        </p:nvSpPr>
        <p:spPr bwMode="auto">
          <a:xfrm>
            <a:off x="7981950" y="2969250"/>
            <a:ext cx="0" cy="50979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graphicFrame>
        <p:nvGraphicFramePr>
          <p:cNvPr id="5122" name="Object 17"/>
          <p:cNvGraphicFramePr>
            <a:graphicFrameLocks noChangeAspect="1"/>
          </p:cNvGraphicFramePr>
          <p:nvPr/>
        </p:nvGraphicFramePr>
        <p:xfrm>
          <a:off x="6056313" y="5245100"/>
          <a:ext cx="196215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4" name="Equation" r:id="rId4" imgW="1968480" imgH="787320" progId="Equation.DSMT4">
                  <p:embed/>
                </p:oleObj>
              </mc:Choice>
              <mc:Fallback>
                <p:oleObj name="Equation" r:id="rId4" imgW="1968480" imgH="78732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6313" y="5245100"/>
                        <a:ext cx="196215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8951933"/>
              </p:ext>
            </p:extLst>
          </p:nvPr>
        </p:nvGraphicFramePr>
        <p:xfrm>
          <a:off x="6102350" y="4020143"/>
          <a:ext cx="202565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5" name="Equation" r:id="rId6" imgW="2031840" imgH="787320" progId="Equation.DSMT4">
                  <p:embed/>
                </p:oleObj>
              </mc:Choice>
              <mc:Fallback>
                <p:oleObj name="Equation" r:id="rId6" imgW="2031840" imgH="78732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2350" y="4020143"/>
                        <a:ext cx="202565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Oval 2"/>
          <p:cNvSpPr/>
          <p:nvPr/>
        </p:nvSpPr>
        <p:spPr>
          <a:xfrm rot="19803944">
            <a:off x="7158065" y="2259458"/>
            <a:ext cx="1258717" cy="12599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6295020" y="2969250"/>
            <a:ext cx="1691210" cy="5097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972425" y="2969250"/>
            <a:ext cx="241472" cy="5097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7867650" y="2484438"/>
            <a:ext cx="260350" cy="99460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763504" y="1936234"/>
            <a:ext cx="40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R</a:t>
            </a:r>
            <a:endParaRPr lang="en-US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7894841" y="296925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r</a:t>
            </a:r>
            <a:endParaRPr lang="en-US" dirty="0">
              <a:latin typeface="Symbol" charset="2"/>
              <a:cs typeface="Symbol" charset="2"/>
            </a:endParaRPr>
          </a:p>
        </p:txBody>
      </p:sp>
      <p:sp>
        <p:nvSpPr>
          <p:cNvPr id="5126" name="Rectangle 3"/>
          <p:cNvSpPr>
            <a:spLocks noGrp="1"/>
          </p:cNvSpPr>
          <p:nvPr>
            <p:ph type="body" idx="1"/>
          </p:nvPr>
        </p:nvSpPr>
        <p:spPr>
          <a:xfrm>
            <a:off x="0" y="1332061"/>
            <a:ext cx="6102350" cy="5105400"/>
          </a:xfrm>
          <a:noFill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Ellipsoid: Point to point focusing</a:t>
            </a:r>
          </a:p>
          <a:p>
            <a:pPr>
              <a:lnSpc>
                <a:spcPct val="90000"/>
              </a:lnSpc>
            </a:pPr>
            <a:r>
              <a:rPr lang="en-US" altLang="en-US" sz="2400" dirty="0" err="1" smtClean="0">
                <a:ea typeface="ＭＳ Ｐゴシック" panose="020B0600070205080204" pitchFamily="34" charset="-128"/>
              </a:rPr>
              <a:t>Paraboloid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: Collimating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Focalization in two planes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 smtClean="0">
                <a:ea typeface="ＭＳ Ｐゴシック" panose="020B0600070205080204" pitchFamily="34" charset="-128"/>
              </a:rPr>
              <a:t>Tangential or </a:t>
            </a:r>
            <a:r>
              <a:rPr lang="en-US" altLang="en-US" sz="2200" dirty="0" err="1" smtClean="0">
                <a:ea typeface="ＭＳ Ｐゴシック" panose="020B0600070205080204" pitchFamily="34" charset="-128"/>
              </a:rPr>
              <a:t>Meridional</a:t>
            </a:r>
            <a:r>
              <a:rPr lang="en-US" altLang="en-US" sz="2200" dirty="0" smtClean="0">
                <a:ea typeface="ＭＳ Ｐゴシック" panose="020B0600070205080204" pitchFamily="34" charset="-128"/>
              </a:rPr>
              <a:t> (ellipse or parabola)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 smtClean="0">
                <a:ea typeface="ＭＳ Ｐゴシック" panose="020B0600070205080204" pitchFamily="34" charset="-128"/>
              </a:rPr>
              <a:t>Sagittal (circle)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Demagnification: </a:t>
            </a:r>
            <a:r>
              <a:rPr lang="en-US" altLang="en-US" sz="2400" dirty="0" smtClean="0">
                <a:solidFill>
                  <a:schemeClr val="accent2"/>
                </a:solidFill>
                <a:ea typeface="ＭＳ Ｐゴシック" panose="020B0600070205080204" pitchFamily="34" charset="-128"/>
              </a:rPr>
              <a:t>M=p/q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Easier manufacturing: 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2D: Ellipsoid =&gt; Toroid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Only one plane:  cylinder Ellipsoid (ellipse)=&gt; cylinder (circle)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Sagittal radius: non-linear (ellipsoid) =&gt; constant (cylinder) or linear (cone), 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All mirrors produce aberrations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669</TotalTime>
  <Words>1208</Words>
  <Application>Microsoft Macintosh PowerPoint</Application>
  <PresentationFormat>On-screen Show (4:3)</PresentationFormat>
  <Paragraphs>180</Paragraphs>
  <Slides>30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2" baseType="lpstr">
      <vt:lpstr>Office Theme</vt:lpstr>
      <vt:lpstr>Equation</vt:lpstr>
      <vt:lpstr>Synchrotron Sources</vt:lpstr>
      <vt:lpstr>ELECTRON BEAM DESCRIPTION</vt:lpstr>
      <vt:lpstr>Stotage ring: electron beam sizes</vt:lpstr>
      <vt:lpstr>SINGLE ELECTRON PHOTON EMISSION  (Zero emittance)</vt:lpstr>
      <vt:lpstr>Undulator emission (single electron or filament beam or zero emmittance)  (after Onuki &amp; Elleaume, Undulators, Wigglers  and their applications, CRC press, 2002)</vt:lpstr>
      <vt:lpstr>PowerPoint Presentation</vt:lpstr>
      <vt:lpstr>Courtesy: Boaz Nash</vt:lpstr>
      <vt:lpstr>Mirrors</vt:lpstr>
      <vt:lpstr>Mirror shape</vt:lpstr>
      <vt:lpstr>Mirrors Geometrical model        Physical model Specular reflection                                  Fresnel formulas</vt:lpstr>
      <vt:lpstr>Lenses</vt:lpstr>
      <vt:lpstr>LENS</vt:lpstr>
      <vt:lpstr>CRL (COMPOUND REFRACTIVE LENSES) = replicate N lenses </vt:lpstr>
      <vt:lpstr>HIGH DEMAGNIFICATION with SINGLE LENSES</vt:lpstr>
      <vt:lpstr>Crystals</vt:lpstr>
      <vt:lpstr>DARWIN TREATMENT OF DYNAMICAL THEORY (1914) – the darwin width</vt:lpstr>
      <vt:lpstr>The Zachariasen treatment  for plane  Crystals</vt:lpstr>
      <vt:lpstr>ROCKING CURVES</vt:lpstr>
      <vt:lpstr>ON THE DIRECTION OF THE OUTCOMING WAVE</vt:lpstr>
      <vt:lpstr>Theory of the Use of More Than Two Successive X-Ray Crystal Reflections to Obtain Increased Resolving Power J W. M. DuMond Phys. Rev. 52, 872 – (1937) http://dx.doi.org/10.1103/PhysRev.52.872 </vt:lpstr>
      <vt:lpstr>Energy Resolution</vt:lpstr>
      <vt:lpstr>EFFECT OF CRYSTAL  ANISOTROPY  in bent crystals</vt:lpstr>
      <vt:lpstr>Multiple BRAGG Diffraction</vt:lpstr>
      <vt:lpstr>Coherence</vt:lpstr>
      <vt:lpstr>HYBRID METHOD IN SHADOW (X. Shi et al.) Combining ray tracing and wavefront propagation</vt:lpstr>
      <vt:lpstr>PowerPoint Presentation</vt:lpstr>
      <vt:lpstr>correlation lengths for a typical synchrotron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Physics of X-ray radiation production and transport. Simulating photons and waves from the X-ray sources to the samples</dc:title>
  <dc:creator>SANCHEZ DEL RIO Manuel</dc:creator>
  <cp:lastModifiedBy>Manuel Sanchez del Rio</cp:lastModifiedBy>
  <cp:revision>638</cp:revision>
  <dcterms:created xsi:type="dcterms:W3CDTF">2011-09-30T07:36:13Z</dcterms:created>
  <dcterms:modified xsi:type="dcterms:W3CDTF">2019-05-17T03:40:45Z</dcterms:modified>
</cp:coreProperties>
</file>